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4" r:id="rId2"/>
    <p:sldId id="257" r:id="rId3"/>
    <p:sldId id="259" r:id="rId4"/>
    <p:sldId id="260" r:id="rId5"/>
    <p:sldId id="261" r:id="rId6"/>
    <p:sldId id="262" r:id="rId7"/>
    <p:sldId id="280" r:id="rId8"/>
    <p:sldId id="263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4144A-F381-664F-B3D6-4D67D58B97C5}" v="438" dt="2022-11-28T23:11:23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91"/>
    <p:restoredTop sz="96327"/>
  </p:normalViewPr>
  <p:slideViewPr>
    <p:cSldViewPr snapToGrid="0">
      <p:cViewPr varScale="1">
        <p:scale>
          <a:sx n="86" d="100"/>
          <a:sy n="86" d="100"/>
        </p:scale>
        <p:origin x="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y McPherson" userId="e160777fa7481849" providerId="LiveId" clId="{8FB4144A-F381-664F-B3D6-4D67D58B97C5}"/>
    <pc:docChg chg="undo custSel addSld modSld">
      <pc:chgData name="Roy McPherson" userId="e160777fa7481849" providerId="LiveId" clId="{8FB4144A-F381-664F-B3D6-4D67D58B97C5}" dt="2022-11-28T23:11:23.070" v="320" actId="20577"/>
      <pc:docMkLst>
        <pc:docMk/>
      </pc:docMkLst>
      <pc:sldChg chg="modSp">
        <pc:chgData name="Roy McPherson" userId="e160777fa7481849" providerId="LiveId" clId="{8FB4144A-F381-664F-B3D6-4D67D58B97C5}" dt="2022-11-25T20:43:41.318" v="10"/>
        <pc:sldMkLst>
          <pc:docMk/>
          <pc:sldMk cId="1105523917" sldId="260"/>
        </pc:sldMkLst>
        <pc:graphicFrameChg chg="mod">
          <ac:chgData name="Roy McPherson" userId="e160777fa7481849" providerId="LiveId" clId="{8FB4144A-F381-664F-B3D6-4D67D58B97C5}" dt="2022-11-25T20:43:41.318" v="10"/>
          <ac:graphicFrameMkLst>
            <pc:docMk/>
            <pc:sldMk cId="1105523917" sldId="260"/>
            <ac:graphicFrameMk id="37" creationId="{0A931298-B20A-2444-F0A6-7760C75304BC}"/>
          </ac:graphicFrameMkLst>
        </pc:graphicFrameChg>
      </pc:sldChg>
      <pc:sldChg chg="modSp">
        <pc:chgData name="Roy McPherson" userId="e160777fa7481849" providerId="LiveId" clId="{8FB4144A-F381-664F-B3D6-4D67D58B97C5}" dt="2022-11-25T20:50:37.053" v="15" actId="20577"/>
        <pc:sldMkLst>
          <pc:docMk/>
          <pc:sldMk cId="591047868" sldId="261"/>
        </pc:sldMkLst>
        <pc:graphicFrameChg chg="mod">
          <ac:chgData name="Roy McPherson" userId="e160777fa7481849" providerId="LiveId" clId="{8FB4144A-F381-664F-B3D6-4D67D58B97C5}" dt="2022-11-25T20:50:37.053" v="15" actId="20577"/>
          <ac:graphicFrameMkLst>
            <pc:docMk/>
            <pc:sldMk cId="591047868" sldId="261"/>
            <ac:graphicFrameMk id="5" creationId="{29D10A12-F84A-C256-C6ED-6BC90F73D9CE}"/>
          </ac:graphicFrameMkLst>
        </pc:graphicFrameChg>
      </pc:sldChg>
      <pc:sldChg chg="addSp delSp modSp mod">
        <pc:chgData name="Roy McPherson" userId="e160777fa7481849" providerId="LiveId" clId="{8FB4144A-F381-664F-B3D6-4D67D58B97C5}" dt="2022-11-27T18:21:04.577" v="84" actId="478"/>
        <pc:sldMkLst>
          <pc:docMk/>
          <pc:sldMk cId="14129020" sldId="263"/>
        </pc:sldMkLst>
        <pc:spChg chg="add del mod">
          <ac:chgData name="Roy McPherson" userId="e160777fa7481849" providerId="LiveId" clId="{8FB4144A-F381-664F-B3D6-4D67D58B97C5}" dt="2022-11-27T18:21:04.577" v="84" actId="478"/>
          <ac:spMkLst>
            <pc:docMk/>
            <pc:sldMk cId="14129020" sldId="263"/>
            <ac:spMk id="3" creationId="{099EA2C1-5B85-CC92-F9A0-F5D436F03F84}"/>
          </ac:spMkLst>
        </pc:spChg>
        <pc:spChg chg="mod">
          <ac:chgData name="Roy McPherson" userId="e160777fa7481849" providerId="LiveId" clId="{8FB4144A-F381-664F-B3D6-4D67D58B97C5}" dt="2022-11-25T20:57:21.190" v="26" actId="20577"/>
          <ac:spMkLst>
            <pc:docMk/>
            <pc:sldMk cId="14129020" sldId="263"/>
            <ac:spMk id="6" creationId="{4B93DDE8-6D61-5F45-B15E-9B33B18EEF8C}"/>
          </ac:spMkLst>
        </pc:spChg>
      </pc:sldChg>
      <pc:sldChg chg="modSp">
        <pc:chgData name="Roy McPherson" userId="e160777fa7481849" providerId="LiveId" clId="{8FB4144A-F381-664F-B3D6-4D67D58B97C5}" dt="2022-11-28T23:11:23.070" v="320" actId="20577"/>
        <pc:sldMkLst>
          <pc:docMk/>
          <pc:sldMk cId="271318929" sldId="266"/>
        </pc:sldMkLst>
        <pc:graphicFrameChg chg="mod">
          <ac:chgData name="Roy McPherson" userId="e160777fa7481849" providerId="LiveId" clId="{8FB4144A-F381-664F-B3D6-4D67D58B97C5}" dt="2022-11-28T23:11:23.070" v="320" actId="20577"/>
          <ac:graphicFrameMkLst>
            <pc:docMk/>
            <pc:sldMk cId="271318929" sldId="266"/>
            <ac:graphicFrameMk id="5" creationId="{67AAF5A0-8DAF-44C8-48D9-6C8B68E670F1}"/>
          </ac:graphicFrameMkLst>
        </pc:graphicFrameChg>
      </pc:sldChg>
      <pc:sldChg chg="modSp mod">
        <pc:chgData name="Roy McPherson" userId="e160777fa7481849" providerId="LiveId" clId="{8FB4144A-F381-664F-B3D6-4D67D58B97C5}" dt="2022-11-25T21:01:17.752" v="27" actId="20577"/>
        <pc:sldMkLst>
          <pc:docMk/>
          <pc:sldMk cId="192975386" sldId="269"/>
        </pc:sldMkLst>
        <pc:spChg chg="mod">
          <ac:chgData name="Roy McPherson" userId="e160777fa7481849" providerId="LiveId" clId="{8FB4144A-F381-664F-B3D6-4D67D58B97C5}" dt="2022-11-25T21:01:17.752" v="27" actId="20577"/>
          <ac:spMkLst>
            <pc:docMk/>
            <pc:sldMk cId="192975386" sldId="269"/>
            <ac:spMk id="47" creationId="{C3713796-B571-E4DD-2650-D464BB83835B}"/>
          </ac:spMkLst>
        </pc:spChg>
      </pc:sldChg>
      <pc:sldChg chg="modSp mod">
        <pc:chgData name="Roy McPherson" userId="e160777fa7481849" providerId="LiveId" clId="{8FB4144A-F381-664F-B3D6-4D67D58B97C5}" dt="2022-11-25T21:12:33.954" v="28" actId="20577"/>
        <pc:sldMkLst>
          <pc:docMk/>
          <pc:sldMk cId="2133134485" sldId="270"/>
        </pc:sldMkLst>
        <pc:spChg chg="mod">
          <ac:chgData name="Roy McPherson" userId="e160777fa7481849" providerId="LiveId" clId="{8FB4144A-F381-664F-B3D6-4D67D58B97C5}" dt="2022-11-25T21:12:33.954" v="28" actId="20577"/>
          <ac:spMkLst>
            <pc:docMk/>
            <pc:sldMk cId="2133134485" sldId="270"/>
            <ac:spMk id="9" creationId="{2465FC2B-E0A7-2F8A-7987-02B3BF5F7330}"/>
          </ac:spMkLst>
        </pc:spChg>
      </pc:sldChg>
      <pc:sldChg chg="modSp mod">
        <pc:chgData name="Roy McPherson" userId="e160777fa7481849" providerId="LiveId" clId="{8FB4144A-F381-664F-B3D6-4D67D58B97C5}" dt="2022-11-25T21:15:59.782" v="40" actId="20577"/>
        <pc:sldMkLst>
          <pc:docMk/>
          <pc:sldMk cId="3307264792" sldId="272"/>
        </pc:sldMkLst>
        <pc:spChg chg="mod">
          <ac:chgData name="Roy McPherson" userId="e160777fa7481849" providerId="LiveId" clId="{8FB4144A-F381-664F-B3D6-4D67D58B97C5}" dt="2022-11-25T21:15:59.782" v="40" actId="20577"/>
          <ac:spMkLst>
            <pc:docMk/>
            <pc:sldMk cId="3307264792" sldId="272"/>
            <ac:spMk id="24" creationId="{3F4BC686-0636-D5A2-FA27-4ED2114D68AC}"/>
          </ac:spMkLst>
        </pc:spChg>
      </pc:sldChg>
      <pc:sldChg chg="modSp">
        <pc:chgData name="Roy McPherson" userId="e160777fa7481849" providerId="LiveId" clId="{8FB4144A-F381-664F-B3D6-4D67D58B97C5}" dt="2022-11-25T21:18:32.784" v="62" actId="20577"/>
        <pc:sldMkLst>
          <pc:docMk/>
          <pc:sldMk cId="2257379715" sldId="275"/>
        </pc:sldMkLst>
        <pc:graphicFrameChg chg="mod">
          <ac:chgData name="Roy McPherson" userId="e160777fa7481849" providerId="LiveId" clId="{8FB4144A-F381-664F-B3D6-4D67D58B97C5}" dt="2022-11-25T21:18:32.784" v="62" actId="20577"/>
          <ac:graphicFrameMkLst>
            <pc:docMk/>
            <pc:sldMk cId="2257379715" sldId="275"/>
            <ac:graphicFrameMk id="5" creationId="{C6E84FA4-5159-82E7-48FF-8682A48C97D2}"/>
          </ac:graphicFrameMkLst>
        </pc:graphicFrameChg>
      </pc:sldChg>
      <pc:sldChg chg="modSp">
        <pc:chgData name="Roy McPherson" userId="e160777fa7481849" providerId="LiveId" clId="{8FB4144A-F381-664F-B3D6-4D67D58B97C5}" dt="2022-11-25T21:21:41.320" v="63" actId="20577"/>
        <pc:sldMkLst>
          <pc:docMk/>
          <pc:sldMk cId="2101835880" sldId="276"/>
        </pc:sldMkLst>
        <pc:graphicFrameChg chg="mod">
          <ac:chgData name="Roy McPherson" userId="e160777fa7481849" providerId="LiveId" clId="{8FB4144A-F381-664F-B3D6-4D67D58B97C5}" dt="2022-11-25T21:21:41.320" v="63" actId="20577"/>
          <ac:graphicFrameMkLst>
            <pc:docMk/>
            <pc:sldMk cId="2101835880" sldId="276"/>
            <ac:graphicFrameMk id="5" creationId="{5E8CD363-9FC3-EB16-6841-20F189536D45}"/>
          </ac:graphicFrameMkLst>
        </pc:graphicFrameChg>
      </pc:sldChg>
      <pc:sldChg chg="addSp delSp modSp new mod">
        <pc:chgData name="Roy McPherson" userId="e160777fa7481849" providerId="LiveId" clId="{8FB4144A-F381-664F-B3D6-4D67D58B97C5}" dt="2022-11-27T18:26:53.308" v="318" actId="20577"/>
        <pc:sldMkLst>
          <pc:docMk/>
          <pc:sldMk cId="2774084860" sldId="280"/>
        </pc:sldMkLst>
        <pc:spChg chg="mod">
          <ac:chgData name="Roy McPherson" userId="e160777fa7481849" providerId="LiveId" clId="{8FB4144A-F381-664F-B3D6-4D67D58B97C5}" dt="2022-11-27T18:21:13.340" v="95" actId="20577"/>
          <ac:spMkLst>
            <pc:docMk/>
            <pc:sldMk cId="2774084860" sldId="280"/>
            <ac:spMk id="2" creationId="{FD45D34E-C5F1-6139-1769-4536BA362E92}"/>
          </ac:spMkLst>
        </pc:spChg>
        <pc:spChg chg="del">
          <ac:chgData name="Roy McPherson" userId="e160777fa7481849" providerId="LiveId" clId="{8FB4144A-F381-664F-B3D6-4D67D58B97C5}" dt="2022-11-27T18:22:02.807" v="96" actId="1032"/>
          <ac:spMkLst>
            <pc:docMk/>
            <pc:sldMk cId="2774084860" sldId="280"/>
            <ac:spMk id="3" creationId="{E023394B-1DC5-7A0A-63BE-459210B1A6B5}"/>
          </ac:spMkLst>
        </pc:spChg>
        <pc:graphicFrameChg chg="add mod modGraphic">
          <ac:chgData name="Roy McPherson" userId="e160777fa7481849" providerId="LiveId" clId="{8FB4144A-F381-664F-B3D6-4D67D58B97C5}" dt="2022-11-27T18:26:53.308" v="318" actId="20577"/>
          <ac:graphicFrameMkLst>
            <pc:docMk/>
            <pc:sldMk cId="2774084860" sldId="280"/>
            <ac:graphicFrameMk id="4" creationId="{4C5772F7-A023-73BE-BD88-9D2E0E5938FE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04887-E220-401A-A0F5-28503D39C35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1319A1-E484-4FF1-AAFF-56E38A71A777}">
      <dgm:prSet/>
      <dgm:spPr/>
      <dgm:t>
        <a:bodyPr/>
        <a:lstStyle/>
        <a:p>
          <a:r>
            <a:rPr lang="en-US" dirty="0"/>
            <a:t>1. Males reported a higher mean median income when compared to females at all levels of education.</a:t>
          </a:r>
        </a:p>
      </dgm:t>
    </dgm:pt>
    <dgm:pt modelId="{BDB29A39-E900-4FCF-AF6F-F1FFA8BC3A40}" type="parTrans" cxnId="{6520A110-632C-45BF-89C8-517A7CE9AB1C}">
      <dgm:prSet/>
      <dgm:spPr/>
      <dgm:t>
        <a:bodyPr/>
        <a:lstStyle/>
        <a:p>
          <a:endParaRPr lang="en-US"/>
        </a:p>
      </dgm:t>
    </dgm:pt>
    <dgm:pt modelId="{A0AF3918-1465-4EA9-BD4C-20C8F214F10A}" type="sibTrans" cxnId="{6520A110-632C-45BF-89C8-517A7CE9AB1C}">
      <dgm:prSet/>
      <dgm:spPr/>
      <dgm:t>
        <a:bodyPr/>
        <a:lstStyle/>
        <a:p>
          <a:endParaRPr lang="en-US"/>
        </a:p>
      </dgm:t>
    </dgm:pt>
    <dgm:pt modelId="{AD38AB58-443C-4822-B9AB-F7B74437F608}">
      <dgm:prSet/>
      <dgm:spPr/>
      <dgm:t>
        <a:bodyPr/>
        <a:lstStyle/>
        <a:p>
          <a:r>
            <a:rPr lang="en-US" dirty="0"/>
            <a:t>2. The differences in mean median income earned was most pronounced among those who had a professional degree.</a:t>
          </a:r>
        </a:p>
      </dgm:t>
    </dgm:pt>
    <dgm:pt modelId="{312B0690-EA47-4E00-8829-ECA21D62EDE5}" type="parTrans" cxnId="{4BA1261B-BA7F-40D7-B3B6-08AEA49157DC}">
      <dgm:prSet/>
      <dgm:spPr/>
      <dgm:t>
        <a:bodyPr/>
        <a:lstStyle/>
        <a:p>
          <a:endParaRPr lang="en-US"/>
        </a:p>
      </dgm:t>
    </dgm:pt>
    <dgm:pt modelId="{0E50FD7F-B0A1-4325-BB85-335D20C88438}" type="sibTrans" cxnId="{4BA1261B-BA7F-40D7-B3B6-08AEA49157DC}">
      <dgm:prSet/>
      <dgm:spPr/>
      <dgm:t>
        <a:bodyPr/>
        <a:lstStyle/>
        <a:p>
          <a:endParaRPr lang="en-US"/>
        </a:p>
      </dgm:t>
    </dgm:pt>
    <dgm:pt modelId="{EEB1DDC4-E946-4FC9-9E5D-027414D57B8E}">
      <dgm:prSet/>
      <dgm:spPr/>
      <dgm:t>
        <a:bodyPr/>
        <a:lstStyle/>
        <a:p>
          <a:r>
            <a:rPr lang="en-US" dirty="0"/>
            <a:t>3. </a:t>
          </a:r>
          <a:r>
            <a:rPr lang="en-GB" dirty="0"/>
            <a:t>All the differences between mean median income for each level of education was statistically significant, which means they did not occur by chance. </a:t>
          </a:r>
          <a:endParaRPr lang="en-US" dirty="0"/>
        </a:p>
      </dgm:t>
    </dgm:pt>
    <dgm:pt modelId="{D3CABF91-C697-4BAD-B6BC-0DE95185EBAB}" type="parTrans" cxnId="{EA9033E1-381C-47B0-A303-C333C8A3FA42}">
      <dgm:prSet/>
      <dgm:spPr/>
      <dgm:t>
        <a:bodyPr/>
        <a:lstStyle/>
        <a:p>
          <a:endParaRPr lang="en-US"/>
        </a:p>
      </dgm:t>
    </dgm:pt>
    <dgm:pt modelId="{02DCF894-6E5D-4C20-9736-018069F558CB}" type="sibTrans" cxnId="{EA9033E1-381C-47B0-A303-C333C8A3FA42}">
      <dgm:prSet/>
      <dgm:spPr/>
      <dgm:t>
        <a:bodyPr/>
        <a:lstStyle/>
        <a:p>
          <a:endParaRPr lang="en-US"/>
        </a:p>
      </dgm:t>
    </dgm:pt>
    <dgm:pt modelId="{0D6A8C59-FA38-3846-885B-1B454C9B734C}" type="pres">
      <dgm:prSet presAssocID="{68C04887-E220-401A-A0F5-28503D39C35E}" presName="linear" presStyleCnt="0">
        <dgm:presLayoutVars>
          <dgm:animLvl val="lvl"/>
          <dgm:resizeHandles val="exact"/>
        </dgm:presLayoutVars>
      </dgm:prSet>
      <dgm:spPr/>
    </dgm:pt>
    <dgm:pt modelId="{C51550CF-E2CB-F74D-99C9-98626137EBEA}" type="pres">
      <dgm:prSet presAssocID="{AD1319A1-E484-4FF1-AAFF-56E38A71A77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B84533-3605-B94E-B5C9-A9E06793B117}" type="pres">
      <dgm:prSet presAssocID="{A0AF3918-1465-4EA9-BD4C-20C8F214F10A}" presName="spacer" presStyleCnt="0"/>
      <dgm:spPr/>
    </dgm:pt>
    <dgm:pt modelId="{2331ACE5-06FB-AF42-93BA-B18CFEC526BF}" type="pres">
      <dgm:prSet presAssocID="{AD38AB58-443C-4822-B9AB-F7B74437F6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DFA4C6-2B03-F442-BB10-CCAB2E980DB4}" type="pres">
      <dgm:prSet presAssocID="{0E50FD7F-B0A1-4325-BB85-335D20C88438}" presName="spacer" presStyleCnt="0"/>
      <dgm:spPr/>
    </dgm:pt>
    <dgm:pt modelId="{C6C29ADB-08E6-7649-8E57-ADE3B8040E3A}" type="pres">
      <dgm:prSet presAssocID="{EEB1DDC4-E946-4FC9-9E5D-027414D57B8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520A110-632C-45BF-89C8-517A7CE9AB1C}" srcId="{68C04887-E220-401A-A0F5-28503D39C35E}" destId="{AD1319A1-E484-4FF1-AAFF-56E38A71A777}" srcOrd="0" destOrd="0" parTransId="{BDB29A39-E900-4FCF-AF6F-F1FFA8BC3A40}" sibTransId="{A0AF3918-1465-4EA9-BD4C-20C8F214F10A}"/>
    <dgm:cxn modelId="{4E5C7C16-1BF5-EB4B-91AA-A8BEF4F58FB9}" type="presOf" srcId="{AD38AB58-443C-4822-B9AB-F7B74437F608}" destId="{2331ACE5-06FB-AF42-93BA-B18CFEC526BF}" srcOrd="0" destOrd="0" presId="urn:microsoft.com/office/officeart/2005/8/layout/vList2"/>
    <dgm:cxn modelId="{4BA1261B-BA7F-40D7-B3B6-08AEA49157DC}" srcId="{68C04887-E220-401A-A0F5-28503D39C35E}" destId="{AD38AB58-443C-4822-B9AB-F7B74437F608}" srcOrd="1" destOrd="0" parTransId="{312B0690-EA47-4E00-8829-ECA21D62EDE5}" sibTransId="{0E50FD7F-B0A1-4325-BB85-335D20C88438}"/>
    <dgm:cxn modelId="{B85A0880-BBBB-B74D-9CB2-0066C9D3CEEE}" type="presOf" srcId="{68C04887-E220-401A-A0F5-28503D39C35E}" destId="{0D6A8C59-FA38-3846-885B-1B454C9B734C}" srcOrd="0" destOrd="0" presId="urn:microsoft.com/office/officeart/2005/8/layout/vList2"/>
    <dgm:cxn modelId="{6796C099-BC70-0A4A-9266-3FF5D258805C}" type="presOf" srcId="{EEB1DDC4-E946-4FC9-9E5D-027414D57B8E}" destId="{C6C29ADB-08E6-7649-8E57-ADE3B8040E3A}" srcOrd="0" destOrd="0" presId="urn:microsoft.com/office/officeart/2005/8/layout/vList2"/>
    <dgm:cxn modelId="{0D0830D1-BBAB-F042-8455-46B6497C6B47}" type="presOf" srcId="{AD1319A1-E484-4FF1-AAFF-56E38A71A777}" destId="{C51550CF-E2CB-F74D-99C9-98626137EBEA}" srcOrd="0" destOrd="0" presId="urn:microsoft.com/office/officeart/2005/8/layout/vList2"/>
    <dgm:cxn modelId="{EA9033E1-381C-47B0-A303-C333C8A3FA42}" srcId="{68C04887-E220-401A-A0F5-28503D39C35E}" destId="{EEB1DDC4-E946-4FC9-9E5D-027414D57B8E}" srcOrd="2" destOrd="0" parTransId="{D3CABF91-C697-4BAD-B6BC-0DE95185EBAB}" sibTransId="{02DCF894-6E5D-4C20-9736-018069F558CB}"/>
    <dgm:cxn modelId="{EF005E65-6821-A44C-9E44-0DBC1382CB4A}" type="presParOf" srcId="{0D6A8C59-FA38-3846-885B-1B454C9B734C}" destId="{C51550CF-E2CB-F74D-99C9-98626137EBEA}" srcOrd="0" destOrd="0" presId="urn:microsoft.com/office/officeart/2005/8/layout/vList2"/>
    <dgm:cxn modelId="{4AED2FD3-0AC5-8B4D-A0BD-E7AA2AA930A0}" type="presParOf" srcId="{0D6A8C59-FA38-3846-885B-1B454C9B734C}" destId="{CDB84533-3605-B94E-B5C9-A9E06793B117}" srcOrd="1" destOrd="0" presId="urn:microsoft.com/office/officeart/2005/8/layout/vList2"/>
    <dgm:cxn modelId="{811A235E-E47D-CA43-B058-42945FCA0DC0}" type="presParOf" srcId="{0D6A8C59-FA38-3846-885B-1B454C9B734C}" destId="{2331ACE5-06FB-AF42-93BA-B18CFEC526BF}" srcOrd="2" destOrd="0" presId="urn:microsoft.com/office/officeart/2005/8/layout/vList2"/>
    <dgm:cxn modelId="{6282FE88-07A3-A84E-A7C9-D05102D39C34}" type="presParOf" srcId="{0D6A8C59-FA38-3846-885B-1B454C9B734C}" destId="{85DFA4C6-2B03-F442-BB10-CCAB2E980DB4}" srcOrd="3" destOrd="0" presId="urn:microsoft.com/office/officeart/2005/8/layout/vList2"/>
    <dgm:cxn modelId="{C89F24FA-EEBF-5945-A3D4-CDB25C6B9CC7}" type="presParOf" srcId="{0D6A8C59-FA38-3846-885B-1B454C9B734C}" destId="{C6C29ADB-08E6-7649-8E57-ADE3B8040E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A04252-1B02-4CC4-8239-80DDD38E55E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189835-9D5B-4F07-8CBE-7C38863AB67D}">
      <dgm:prSet/>
      <dgm:spPr/>
      <dgm:t>
        <a:bodyPr/>
        <a:lstStyle/>
        <a:p>
          <a:r>
            <a:rPr lang="en-US"/>
            <a:t>4. Higher incomes were mainly associated with those with a professional degree for both males and females.</a:t>
          </a:r>
        </a:p>
      </dgm:t>
    </dgm:pt>
    <dgm:pt modelId="{179F78EE-7476-4873-908A-1EB63646B278}" type="parTrans" cxnId="{0640322C-0BA3-4818-9D40-179D19A4B725}">
      <dgm:prSet/>
      <dgm:spPr/>
      <dgm:t>
        <a:bodyPr/>
        <a:lstStyle/>
        <a:p>
          <a:endParaRPr lang="en-US"/>
        </a:p>
      </dgm:t>
    </dgm:pt>
    <dgm:pt modelId="{E6AF8F18-119D-47E0-A2E5-CE3E623F9CEC}" type="sibTrans" cxnId="{0640322C-0BA3-4818-9D40-179D19A4B725}">
      <dgm:prSet/>
      <dgm:spPr/>
      <dgm:t>
        <a:bodyPr/>
        <a:lstStyle/>
        <a:p>
          <a:endParaRPr lang="en-US"/>
        </a:p>
      </dgm:t>
    </dgm:pt>
    <dgm:pt modelId="{EF808747-844A-4A08-8997-316AE4E74333}">
      <dgm:prSet/>
      <dgm:spPr/>
      <dgm:t>
        <a:bodyPr/>
        <a:lstStyle/>
        <a:p>
          <a:r>
            <a:rPr lang="en-US" dirty="0"/>
            <a:t>5. There is progress towards a decrease in the mean median income gap for males and females at all levels of education as all differences were trending towards 0.</a:t>
          </a:r>
        </a:p>
      </dgm:t>
    </dgm:pt>
    <dgm:pt modelId="{02ECAFC7-E294-466A-922C-BB9ED1EBF986}" type="parTrans" cxnId="{509B24DF-64A3-41D6-9C62-B9F0ED53F9FD}">
      <dgm:prSet/>
      <dgm:spPr/>
      <dgm:t>
        <a:bodyPr/>
        <a:lstStyle/>
        <a:p>
          <a:endParaRPr lang="en-US"/>
        </a:p>
      </dgm:t>
    </dgm:pt>
    <dgm:pt modelId="{708F041C-43B7-4CE3-B3B3-CBB191893FCC}" type="sibTrans" cxnId="{509B24DF-64A3-41D6-9C62-B9F0ED53F9FD}">
      <dgm:prSet/>
      <dgm:spPr/>
      <dgm:t>
        <a:bodyPr/>
        <a:lstStyle/>
        <a:p>
          <a:endParaRPr lang="en-US"/>
        </a:p>
      </dgm:t>
    </dgm:pt>
    <dgm:pt modelId="{95CD62C6-0E56-9744-9CA8-0174D719AC73}" type="pres">
      <dgm:prSet presAssocID="{97A04252-1B02-4CC4-8239-80DDD38E55E6}" presName="outerComposite" presStyleCnt="0">
        <dgm:presLayoutVars>
          <dgm:chMax val="5"/>
          <dgm:dir/>
          <dgm:resizeHandles val="exact"/>
        </dgm:presLayoutVars>
      </dgm:prSet>
      <dgm:spPr/>
    </dgm:pt>
    <dgm:pt modelId="{EBA18416-DFF6-FF4B-A89B-8244A4228F7A}" type="pres">
      <dgm:prSet presAssocID="{97A04252-1B02-4CC4-8239-80DDD38E55E6}" presName="dummyMaxCanvas" presStyleCnt="0">
        <dgm:presLayoutVars/>
      </dgm:prSet>
      <dgm:spPr/>
    </dgm:pt>
    <dgm:pt modelId="{9A65D368-65DA-634E-ACD9-E9ACEC5270DC}" type="pres">
      <dgm:prSet presAssocID="{97A04252-1B02-4CC4-8239-80DDD38E55E6}" presName="TwoNodes_1" presStyleLbl="node1" presStyleIdx="0" presStyleCnt="2">
        <dgm:presLayoutVars>
          <dgm:bulletEnabled val="1"/>
        </dgm:presLayoutVars>
      </dgm:prSet>
      <dgm:spPr/>
    </dgm:pt>
    <dgm:pt modelId="{7806DA87-849C-C046-85C4-0E7025F084EC}" type="pres">
      <dgm:prSet presAssocID="{97A04252-1B02-4CC4-8239-80DDD38E55E6}" presName="TwoNodes_2" presStyleLbl="node1" presStyleIdx="1" presStyleCnt="2">
        <dgm:presLayoutVars>
          <dgm:bulletEnabled val="1"/>
        </dgm:presLayoutVars>
      </dgm:prSet>
      <dgm:spPr/>
    </dgm:pt>
    <dgm:pt modelId="{BFC4236A-0412-0946-A359-08D3547E9CA8}" type="pres">
      <dgm:prSet presAssocID="{97A04252-1B02-4CC4-8239-80DDD38E55E6}" presName="TwoConn_1-2" presStyleLbl="fgAccFollowNode1" presStyleIdx="0" presStyleCnt="1">
        <dgm:presLayoutVars>
          <dgm:bulletEnabled val="1"/>
        </dgm:presLayoutVars>
      </dgm:prSet>
      <dgm:spPr/>
    </dgm:pt>
    <dgm:pt modelId="{637DE164-0C69-024E-BA05-8C9D00858DEA}" type="pres">
      <dgm:prSet presAssocID="{97A04252-1B02-4CC4-8239-80DDD38E55E6}" presName="TwoNodes_1_text" presStyleLbl="node1" presStyleIdx="1" presStyleCnt="2">
        <dgm:presLayoutVars>
          <dgm:bulletEnabled val="1"/>
        </dgm:presLayoutVars>
      </dgm:prSet>
      <dgm:spPr/>
    </dgm:pt>
    <dgm:pt modelId="{95B3CDEE-46C8-A648-A0C3-B7FA40A52B3C}" type="pres">
      <dgm:prSet presAssocID="{97A04252-1B02-4CC4-8239-80DDD38E55E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640322C-0BA3-4818-9D40-179D19A4B725}" srcId="{97A04252-1B02-4CC4-8239-80DDD38E55E6}" destId="{1E189835-9D5B-4F07-8CBE-7C38863AB67D}" srcOrd="0" destOrd="0" parTransId="{179F78EE-7476-4873-908A-1EB63646B278}" sibTransId="{E6AF8F18-119D-47E0-A2E5-CE3E623F9CEC}"/>
    <dgm:cxn modelId="{C538833A-44F4-CB44-A975-13C3A0D8E531}" type="presOf" srcId="{1E189835-9D5B-4F07-8CBE-7C38863AB67D}" destId="{637DE164-0C69-024E-BA05-8C9D00858DEA}" srcOrd="1" destOrd="0" presId="urn:microsoft.com/office/officeart/2005/8/layout/vProcess5"/>
    <dgm:cxn modelId="{38FC3672-C255-A942-95D3-7F0C76653970}" type="presOf" srcId="{1E189835-9D5B-4F07-8CBE-7C38863AB67D}" destId="{9A65D368-65DA-634E-ACD9-E9ACEC5270DC}" srcOrd="0" destOrd="0" presId="urn:microsoft.com/office/officeart/2005/8/layout/vProcess5"/>
    <dgm:cxn modelId="{51E64996-7801-0A43-9F4A-22F2AB72C77B}" type="presOf" srcId="{97A04252-1B02-4CC4-8239-80DDD38E55E6}" destId="{95CD62C6-0E56-9744-9CA8-0174D719AC73}" srcOrd="0" destOrd="0" presId="urn:microsoft.com/office/officeart/2005/8/layout/vProcess5"/>
    <dgm:cxn modelId="{3EEF58C7-E91D-0F4D-9E01-63CE872ACF8A}" type="presOf" srcId="{EF808747-844A-4A08-8997-316AE4E74333}" destId="{7806DA87-849C-C046-85C4-0E7025F084EC}" srcOrd="0" destOrd="0" presId="urn:microsoft.com/office/officeart/2005/8/layout/vProcess5"/>
    <dgm:cxn modelId="{FA299CCC-E11A-8C40-8C07-F7206DFF40BD}" type="presOf" srcId="{E6AF8F18-119D-47E0-A2E5-CE3E623F9CEC}" destId="{BFC4236A-0412-0946-A359-08D3547E9CA8}" srcOrd="0" destOrd="0" presId="urn:microsoft.com/office/officeart/2005/8/layout/vProcess5"/>
    <dgm:cxn modelId="{509B24DF-64A3-41D6-9C62-B9F0ED53F9FD}" srcId="{97A04252-1B02-4CC4-8239-80DDD38E55E6}" destId="{EF808747-844A-4A08-8997-316AE4E74333}" srcOrd="1" destOrd="0" parTransId="{02ECAFC7-E294-466A-922C-BB9ED1EBF986}" sibTransId="{708F041C-43B7-4CE3-B3B3-CBB191893FCC}"/>
    <dgm:cxn modelId="{7D53BCE5-4C49-744B-B246-D9FB48C87F1D}" type="presOf" srcId="{EF808747-844A-4A08-8997-316AE4E74333}" destId="{95B3CDEE-46C8-A648-A0C3-B7FA40A52B3C}" srcOrd="1" destOrd="0" presId="urn:microsoft.com/office/officeart/2005/8/layout/vProcess5"/>
    <dgm:cxn modelId="{B743A712-366E-FE4A-AA32-DB252668F651}" type="presParOf" srcId="{95CD62C6-0E56-9744-9CA8-0174D719AC73}" destId="{EBA18416-DFF6-FF4B-A89B-8244A4228F7A}" srcOrd="0" destOrd="0" presId="urn:microsoft.com/office/officeart/2005/8/layout/vProcess5"/>
    <dgm:cxn modelId="{27A4DA6E-7502-E546-A244-924136BB97C2}" type="presParOf" srcId="{95CD62C6-0E56-9744-9CA8-0174D719AC73}" destId="{9A65D368-65DA-634E-ACD9-E9ACEC5270DC}" srcOrd="1" destOrd="0" presId="urn:microsoft.com/office/officeart/2005/8/layout/vProcess5"/>
    <dgm:cxn modelId="{2FAA915D-F500-D147-A3F3-70F878D2CFCC}" type="presParOf" srcId="{95CD62C6-0E56-9744-9CA8-0174D719AC73}" destId="{7806DA87-849C-C046-85C4-0E7025F084EC}" srcOrd="2" destOrd="0" presId="urn:microsoft.com/office/officeart/2005/8/layout/vProcess5"/>
    <dgm:cxn modelId="{1AE8D639-BFF0-3B43-B194-2C0F3D9EE643}" type="presParOf" srcId="{95CD62C6-0E56-9744-9CA8-0174D719AC73}" destId="{BFC4236A-0412-0946-A359-08D3547E9CA8}" srcOrd="3" destOrd="0" presId="urn:microsoft.com/office/officeart/2005/8/layout/vProcess5"/>
    <dgm:cxn modelId="{3D2A2760-0BDB-FB46-B15D-A80D894081B5}" type="presParOf" srcId="{95CD62C6-0E56-9744-9CA8-0174D719AC73}" destId="{637DE164-0C69-024E-BA05-8C9D00858DEA}" srcOrd="4" destOrd="0" presId="urn:microsoft.com/office/officeart/2005/8/layout/vProcess5"/>
    <dgm:cxn modelId="{9FFF9BCD-9C84-7B4E-BBA6-259C9C663B62}" type="presParOf" srcId="{95CD62C6-0E56-9744-9CA8-0174D719AC73}" destId="{95B3CDEE-46C8-A648-A0C3-B7FA40A52B3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D9319F-86A9-234C-A07C-52086435365D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41618DE-FB5C-4A40-BC89-6B0F2D0C4509}">
      <dgm:prSet phldrT="[Text]"/>
      <dgm:spPr/>
      <dgm:t>
        <a:bodyPr/>
        <a:lstStyle/>
        <a:p>
          <a:r>
            <a:rPr lang="en-GB" dirty="0"/>
            <a:t>Median income employment of post-secondary graduates 2010-2015</a:t>
          </a:r>
        </a:p>
      </dgm:t>
    </dgm:pt>
    <dgm:pt modelId="{20D6D5BA-53E0-9244-BD20-587143D901BA}" type="parTrans" cxnId="{24D8B2DD-436B-0F4C-9A1A-571B45A022AF}">
      <dgm:prSet/>
      <dgm:spPr/>
      <dgm:t>
        <a:bodyPr/>
        <a:lstStyle/>
        <a:p>
          <a:endParaRPr lang="en-GB"/>
        </a:p>
      </dgm:t>
    </dgm:pt>
    <dgm:pt modelId="{4476E624-3331-E54A-ABB8-C4FAFD8E9C8F}" type="sibTrans" cxnId="{24D8B2DD-436B-0F4C-9A1A-571B45A022AF}">
      <dgm:prSet/>
      <dgm:spPr/>
      <dgm:t>
        <a:bodyPr/>
        <a:lstStyle/>
        <a:p>
          <a:endParaRPr lang="en-GB"/>
        </a:p>
      </dgm:t>
    </dgm:pt>
    <dgm:pt modelId="{03780C8C-7992-0648-8B40-E4428758CE8A}">
      <dgm:prSet phldrT="[Text]"/>
      <dgm:spPr/>
      <dgm:t>
        <a:bodyPr/>
        <a:lstStyle/>
        <a:p>
          <a:r>
            <a:rPr lang="en-GB" dirty="0"/>
            <a:t>Statistics Canada</a:t>
          </a:r>
        </a:p>
      </dgm:t>
    </dgm:pt>
    <dgm:pt modelId="{AEF07F46-97D4-AD4F-A55E-7BC9A94706C0}" type="parTrans" cxnId="{64EA8BA4-2B9C-BF4F-8786-05B3D58CDFA5}">
      <dgm:prSet/>
      <dgm:spPr/>
      <dgm:t>
        <a:bodyPr/>
        <a:lstStyle/>
        <a:p>
          <a:endParaRPr lang="en-GB"/>
        </a:p>
      </dgm:t>
    </dgm:pt>
    <dgm:pt modelId="{7DE0C64D-8446-6746-A870-7776FA2B46D0}" type="sibTrans" cxnId="{64EA8BA4-2B9C-BF4F-8786-05B3D58CDFA5}">
      <dgm:prSet/>
      <dgm:spPr/>
      <dgm:t>
        <a:bodyPr/>
        <a:lstStyle/>
        <a:p>
          <a:endParaRPr lang="en-GB"/>
        </a:p>
      </dgm:t>
    </dgm:pt>
    <dgm:pt modelId="{D76B087A-29E8-1047-AC15-CDD39495A8D3}">
      <dgm:prSet phldrT="[Text]"/>
      <dgm:spPr/>
      <dgm:t>
        <a:bodyPr/>
        <a:lstStyle/>
        <a:p>
          <a:r>
            <a:rPr lang="en-GB" dirty="0"/>
            <a:t>Educational qualification</a:t>
          </a:r>
        </a:p>
      </dgm:t>
    </dgm:pt>
    <dgm:pt modelId="{4E9D7228-D9E4-5342-811F-0463A52079A9}" type="parTrans" cxnId="{ADD9B4EF-9EAD-C345-AED0-27ACA0F576C2}">
      <dgm:prSet/>
      <dgm:spPr/>
      <dgm:t>
        <a:bodyPr/>
        <a:lstStyle/>
        <a:p>
          <a:endParaRPr lang="en-GB"/>
        </a:p>
      </dgm:t>
    </dgm:pt>
    <dgm:pt modelId="{E94DB48E-972A-9141-937F-76AA11936BBA}" type="sibTrans" cxnId="{ADD9B4EF-9EAD-C345-AED0-27ACA0F576C2}">
      <dgm:prSet/>
      <dgm:spPr/>
      <dgm:t>
        <a:bodyPr/>
        <a:lstStyle/>
        <a:p>
          <a:endParaRPr lang="en-GB"/>
        </a:p>
      </dgm:t>
    </dgm:pt>
    <dgm:pt modelId="{949D47D4-1D29-CA43-9235-BBF81DCB82F9}">
      <dgm:prSet phldrT="[Text]"/>
      <dgm:spPr/>
      <dgm:t>
        <a:bodyPr/>
        <a:lstStyle/>
        <a:p>
          <a:r>
            <a:rPr lang="en-GB"/>
            <a:t>Year &amp; </a:t>
          </a:r>
          <a:r>
            <a:rPr lang="en-GB" dirty="0"/>
            <a:t>sex</a:t>
          </a:r>
        </a:p>
      </dgm:t>
    </dgm:pt>
    <dgm:pt modelId="{6D3AE958-CD8D-2C4D-B344-7BC21FC1E46B}" type="parTrans" cxnId="{4233827C-E4E9-284E-9683-8EEFA350C73C}">
      <dgm:prSet/>
      <dgm:spPr/>
      <dgm:t>
        <a:bodyPr/>
        <a:lstStyle/>
        <a:p>
          <a:endParaRPr lang="en-GB"/>
        </a:p>
      </dgm:t>
    </dgm:pt>
    <dgm:pt modelId="{2628940F-22C4-494B-B77E-130D4360A36F}" type="sibTrans" cxnId="{4233827C-E4E9-284E-9683-8EEFA350C73C}">
      <dgm:prSet/>
      <dgm:spPr/>
      <dgm:t>
        <a:bodyPr/>
        <a:lstStyle/>
        <a:p>
          <a:endParaRPr lang="en-GB"/>
        </a:p>
      </dgm:t>
    </dgm:pt>
    <dgm:pt modelId="{3A2D0026-DBC6-CC4F-A230-D0E34D27FD6E}">
      <dgm:prSet/>
      <dgm:spPr/>
      <dgm:t>
        <a:bodyPr/>
        <a:lstStyle/>
        <a:p>
          <a:r>
            <a:rPr lang="en-GB" dirty="0"/>
            <a:t>Field of study &amp; no. of graduates</a:t>
          </a:r>
        </a:p>
      </dgm:t>
    </dgm:pt>
    <dgm:pt modelId="{2C7AE823-F49C-B646-9B5A-09C21A9D4ADE}" type="parTrans" cxnId="{1DE60878-21D7-FB44-B9AF-8A5A26DBA0B9}">
      <dgm:prSet/>
      <dgm:spPr/>
      <dgm:t>
        <a:bodyPr/>
        <a:lstStyle/>
        <a:p>
          <a:endParaRPr lang="en-GB"/>
        </a:p>
      </dgm:t>
    </dgm:pt>
    <dgm:pt modelId="{1681CFF6-96EA-1E4F-9B5C-6B55E4136C0B}" type="sibTrans" cxnId="{1DE60878-21D7-FB44-B9AF-8A5A26DBA0B9}">
      <dgm:prSet/>
      <dgm:spPr/>
      <dgm:t>
        <a:bodyPr/>
        <a:lstStyle/>
        <a:p>
          <a:endParaRPr lang="en-GB"/>
        </a:p>
      </dgm:t>
    </dgm:pt>
    <dgm:pt modelId="{9FFAE2C5-3652-0441-A08B-01CD55ECF3AC}" type="pres">
      <dgm:prSet presAssocID="{1DD9319F-86A9-234C-A07C-52086435365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F353708-C670-8C4B-BB8A-D8ED5DF17937}" type="pres">
      <dgm:prSet presAssocID="{141618DE-FB5C-4A40-BC89-6B0F2D0C4509}" presName="singleCycle" presStyleCnt="0"/>
      <dgm:spPr/>
    </dgm:pt>
    <dgm:pt modelId="{51BBD6E4-4F5F-184C-9A15-333B169E8DBF}" type="pres">
      <dgm:prSet presAssocID="{141618DE-FB5C-4A40-BC89-6B0F2D0C4509}" presName="singleCenter" presStyleLbl="node1" presStyleIdx="0" presStyleCnt="5">
        <dgm:presLayoutVars>
          <dgm:chMax val="7"/>
          <dgm:chPref val="7"/>
        </dgm:presLayoutVars>
      </dgm:prSet>
      <dgm:spPr/>
    </dgm:pt>
    <dgm:pt modelId="{5BAAE708-2903-E14E-A05F-448826087A07}" type="pres">
      <dgm:prSet presAssocID="{AEF07F46-97D4-AD4F-A55E-7BC9A94706C0}" presName="Name56" presStyleLbl="parChTrans1D2" presStyleIdx="0" presStyleCnt="4"/>
      <dgm:spPr/>
    </dgm:pt>
    <dgm:pt modelId="{6DFD960C-BC75-794D-9588-8DAD578C77AA}" type="pres">
      <dgm:prSet presAssocID="{03780C8C-7992-0648-8B40-E4428758CE8A}" presName="text0" presStyleLbl="node1" presStyleIdx="1" presStyleCnt="5">
        <dgm:presLayoutVars>
          <dgm:bulletEnabled val="1"/>
        </dgm:presLayoutVars>
      </dgm:prSet>
      <dgm:spPr/>
    </dgm:pt>
    <dgm:pt modelId="{0779C28A-4B60-FF4C-9D63-75C88C0BD9B1}" type="pres">
      <dgm:prSet presAssocID="{4E9D7228-D9E4-5342-811F-0463A52079A9}" presName="Name56" presStyleLbl="parChTrans1D2" presStyleIdx="1" presStyleCnt="4"/>
      <dgm:spPr/>
    </dgm:pt>
    <dgm:pt modelId="{FE18C06B-58DF-494E-9CE0-9B9A2B1AB61D}" type="pres">
      <dgm:prSet presAssocID="{D76B087A-29E8-1047-AC15-CDD39495A8D3}" presName="text0" presStyleLbl="node1" presStyleIdx="2" presStyleCnt="5" custRadScaleRad="142177" custRadScaleInc="69344">
        <dgm:presLayoutVars>
          <dgm:bulletEnabled val="1"/>
        </dgm:presLayoutVars>
      </dgm:prSet>
      <dgm:spPr/>
    </dgm:pt>
    <dgm:pt modelId="{D688A833-91D0-C54D-AA15-74478052623C}" type="pres">
      <dgm:prSet presAssocID="{2C7AE823-F49C-B646-9B5A-09C21A9D4ADE}" presName="Name56" presStyleLbl="parChTrans1D2" presStyleIdx="2" presStyleCnt="4"/>
      <dgm:spPr/>
    </dgm:pt>
    <dgm:pt modelId="{D6A59333-6165-574A-9A36-B20139B3FBCA}" type="pres">
      <dgm:prSet presAssocID="{3A2D0026-DBC6-CC4F-A230-D0E34D27FD6E}" presName="text0" presStyleLbl="node1" presStyleIdx="3" presStyleCnt="5">
        <dgm:presLayoutVars>
          <dgm:bulletEnabled val="1"/>
        </dgm:presLayoutVars>
      </dgm:prSet>
      <dgm:spPr/>
    </dgm:pt>
    <dgm:pt modelId="{3FE30EEE-D452-1749-AC0F-D1725A0F7780}" type="pres">
      <dgm:prSet presAssocID="{6D3AE958-CD8D-2C4D-B344-7BC21FC1E46B}" presName="Name56" presStyleLbl="parChTrans1D2" presStyleIdx="3" presStyleCnt="4"/>
      <dgm:spPr/>
    </dgm:pt>
    <dgm:pt modelId="{59DBB0FE-359E-6741-BF7F-9630BD799ABB}" type="pres">
      <dgm:prSet presAssocID="{949D47D4-1D29-CA43-9235-BBF81DCB82F9}" presName="text0" presStyleLbl="node1" presStyleIdx="4" presStyleCnt="5" custRadScaleRad="141803" custRadScaleInc="-72143">
        <dgm:presLayoutVars>
          <dgm:bulletEnabled val="1"/>
        </dgm:presLayoutVars>
      </dgm:prSet>
      <dgm:spPr/>
    </dgm:pt>
  </dgm:ptLst>
  <dgm:cxnLst>
    <dgm:cxn modelId="{94799304-5642-FE47-946E-B8CB6C0226B9}" type="presOf" srcId="{3A2D0026-DBC6-CC4F-A230-D0E34D27FD6E}" destId="{D6A59333-6165-574A-9A36-B20139B3FBCA}" srcOrd="0" destOrd="0" presId="urn:microsoft.com/office/officeart/2008/layout/RadialCluster"/>
    <dgm:cxn modelId="{348D7A2B-2B49-7D4D-9685-4DA5D0436BAD}" type="presOf" srcId="{1DD9319F-86A9-234C-A07C-52086435365D}" destId="{9FFAE2C5-3652-0441-A08B-01CD55ECF3AC}" srcOrd="0" destOrd="0" presId="urn:microsoft.com/office/officeart/2008/layout/RadialCluster"/>
    <dgm:cxn modelId="{B313EC41-6440-D642-965A-391C94EC2C66}" type="presOf" srcId="{141618DE-FB5C-4A40-BC89-6B0F2D0C4509}" destId="{51BBD6E4-4F5F-184C-9A15-333B169E8DBF}" srcOrd="0" destOrd="0" presId="urn:microsoft.com/office/officeart/2008/layout/RadialCluster"/>
    <dgm:cxn modelId="{B9F9BF4E-4130-554A-AAF5-C99ADB759BC3}" type="presOf" srcId="{949D47D4-1D29-CA43-9235-BBF81DCB82F9}" destId="{59DBB0FE-359E-6741-BF7F-9630BD799ABB}" srcOrd="0" destOrd="0" presId="urn:microsoft.com/office/officeart/2008/layout/RadialCluster"/>
    <dgm:cxn modelId="{11872B50-1BC9-5646-BC8F-7BD2CF167BC5}" type="presOf" srcId="{4E9D7228-D9E4-5342-811F-0463A52079A9}" destId="{0779C28A-4B60-FF4C-9D63-75C88C0BD9B1}" srcOrd="0" destOrd="0" presId="urn:microsoft.com/office/officeart/2008/layout/RadialCluster"/>
    <dgm:cxn modelId="{EEF4DF53-ACEA-504A-81E3-BB0EAE2179F8}" type="presOf" srcId="{D76B087A-29E8-1047-AC15-CDD39495A8D3}" destId="{FE18C06B-58DF-494E-9CE0-9B9A2B1AB61D}" srcOrd="0" destOrd="0" presId="urn:microsoft.com/office/officeart/2008/layout/RadialCluster"/>
    <dgm:cxn modelId="{1DE60878-21D7-FB44-B9AF-8A5A26DBA0B9}" srcId="{141618DE-FB5C-4A40-BC89-6B0F2D0C4509}" destId="{3A2D0026-DBC6-CC4F-A230-D0E34D27FD6E}" srcOrd="2" destOrd="0" parTransId="{2C7AE823-F49C-B646-9B5A-09C21A9D4ADE}" sibTransId="{1681CFF6-96EA-1E4F-9B5C-6B55E4136C0B}"/>
    <dgm:cxn modelId="{4233827C-E4E9-284E-9683-8EEFA350C73C}" srcId="{141618DE-FB5C-4A40-BC89-6B0F2D0C4509}" destId="{949D47D4-1D29-CA43-9235-BBF81DCB82F9}" srcOrd="3" destOrd="0" parTransId="{6D3AE958-CD8D-2C4D-B344-7BC21FC1E46B}" sibTransId="{2628940F-22C4-494B-B77E-130D4360A36F}"/>
    <dgm:cxn modelId="{64EA8BA4-2B9C-BF4F-8786-05B3D58CDFA5}" srcId="{141618DE-FB5C-4A40-BC89-6B0F2D0C4509}" destId="{03780C8C-7992-0648-8B40-E4428758CE8A}" srcOrd="0" destOrd="0" parTransId="{AEF07F46-97D4-AD4F-A55E-7BC9A94706C0}" sibTransId="{7DE0C64D-8446-6746-A870-7776FA2B46D0}"/>
    <dgm:cxn modelId="{7EF873CD-7249-A543-96ED-40D990A94896}" type="presOf" srcId="{6D3AE958-CD8D-2C4D-B344-7BC21FC1E46B}" destId="{3FE30EEE-D452-1749-AC0F-D1725A0F7780}" srcOrd="0" destOrd="0" presId="urn:microsoft.com/office/officeart/2008/layout/RadialCluster"/>
    <dgm:cxn modelId="{EF82DED1-FDAD-3144-AEA7-B904CAECE44D}" type="presOf" srcId="{AEF07F46-97D4-AD4F-A55E-7BC9A94706C0}" destId="{5BAAE708-2903-E14E-A05F-448826087A07}" srcOrd="0" destOrd="0" presId="urn:microsoft.com/office/officeart/2008/layout/RadialCluster"/>
    <dgm:cxn modelId="{0DBC17DB-6F5C-464D-8A10-9E299193DF6B}" type="presOf" srcId="{03780C8C-7992-0648-8B40-E4428758CE8A}" destId="{6DFD960C-BC75-794D-9588-8DAD578C77AA}" srcOrd="0" destOrd="0" presId="urn:microsoft.com/office/officeart/2008/layout/RadialCluster"/>
    <dgm:cxn modelId="{24D8B2DD-436B-0F4C-9A1A-571B45A022AF}" srcId="{1DD9319F-86A9-234C-A07C-52086435365D}" destId="{141618DE-FB5C-4A40-BC89-6B0F2D0C4509}" srcOrd="0" destOrd="0" parTransId="{20D6D5BA-53E0-9244-BD20-587143D901BA}" sibTransId="{4476E624-3331-E54A-ABB8-C4FAFD8E9C8F}"/>
    <dgm:cxn modelId="{90ADBFEA-FDA1-E346-B9E7-BCAFBC12E78F}" type="presOf" srcId="{2C7AE823-F49C-B646-9B5A-09C21A9D4ADE}" destId="{D688A833-91D0-C54D-AA15-74478052623C}" srcOrd="0" destOrd="0" presId="urn:microsoft.com/office/officeart/2008/layout/RadialCluster"/>
    <dgm:cxn modelId="{ADD9B4EF-9EAD-C345-AED0-27ACA0F576C2}" srcId="{141618DE-FB5C-4A40-BC89-6B0F2D0C4509}" destId="{D76B087A-29E8-1047-AC15-CDD39495A8D3}" srcOrd="1" destOrd="0" parTransId="{4E9D7228-D9E4-5342-811F-0463A52079A9}" sibTransId="{E94DB48E-972A-9141-937F-76AA11936BBA}"/>
    <dgm:cxn modelId="{03D7EDEC-787B-6747-9A51-03127B0CD495}" type="presParOf" srcId="{9FFAE2C5-3652-0441-A08B-01CD55ECF3AC}" destId="{6F353708-C670-8C4B-BB8A-D8ED5DF17937}" srcOrd="0" destOrd="0" presId="urn:microsoft.com/office/officeart/2008/layout/RadialCluster"/>
    <dgm:cxn modelId="{7409E9F9-35E8-7246-B1A3-F9714358222B}" type="presParOf" srcId="{6F353708-C670-8C4B-BB8A-D8ED5DF17937}" destId="{51BBD6E4-4F5F-184C-9A15-333B169E8DBF}" srcOrd="0" destOrd="0" presId="urn:microsoft.com/office/officeart/2008/layout/RadialCluster"/>
    <dgm:cxn modelId="{3BD50575-ABB6-1C49-9B6B-9AA65C31726D}" type="presParOf" srcId="{6F353708-C670-8C4B-BB8A-D8ED5DF17937}" destId="{5BAAE708-2903-E14E-A05F-448826087A07}" srcOrd="1" destOrd="0" presId="urn:microsoft.com/office/officeart/2008/layout/RadialCluster"/>
    <dgm:cxn modelId="{4DD3C50A-E050-034E-8056-FDAD3654F647}" type="presParOf" srcId="{6F353708-C670-8C4B-BB8A-D8ED5DF17937}" destId="{6DFD960C-BC75-794D-9588-8DAD578C77AA}" srcOrd="2" destOrd="0" presId="urn:microsoft.com/office/officeart/2008/layout/RadialCluster"/>
    <dgm:cxn modelId="{A8067EB2-3AF7-C14C-9BB9-291E8ED6D07F}" type="presParOf" srcId="{6F353708-C670-8C4B-BB8A-D8ED5DF17937}" destId="{0779C28A-4B60-FF4C-9D63-75C88C0BD9B1}" srcOrd="3" destOrd="0" presId="urn:microsoft.com/office/officeart/2008/layout/RadialCluster"/>
    <dgm:cxn modelId="{CDA589FC-57FC-3349-838C-DBB8210A59E8}" type="presParOf" srcId="{6F353708-C670-8C4B-BB8A-D8ED5DF17937}" destId="{FE18C06B-58DF-494E-9CE0-9B9A2B1AB61D}" srcOrd="4" destOrd="0" presId="urn:microsoft.com/office/officeart/2008/layout/RadialCluster"/>
    <dgm:cxn modelId="{9AFCE15B-3BD3-CB4F-AFE6-F43B6B4D6EA1}" type="presParOf" srcId="{6F353708-C670-8C4B-BB8A-D8ED5DF17937}" destId="{D688A833-91D0-C54D-AA15-74478052623C}" srcOrd="5" destOrd="0" presId="urn:microsoft.com/office/officeart/2008/layout/RadialCluster"/>
    <dgm:cxn modelId="{169989E1-6421-4A40-8758-3FA5C646E7EA}" type="presParOf" srcId="{6F353708-C670-8C4B-BB8A-D8ED5DF17937}" destId="{D6A59333-6165-574A-9A36-B20139B3FBCA}" srcOrd="6" destOrd="0" presId="urn:microsoft.com/office/officeart/2008/layout/RadialCluster"/>
    <dgm:cxn modelId="{AB2D842F-D0D8-664D-BCA1-570801AE1914}" type="presParOf" srcId="{6F353708-C670-8C4B-BB8A-D8ED5DF17937}" destId="{3FE30EEE-D452-1749-AC0F-D1725A0F7780}" srcOrd="7" destOrd="0" presId="urn:microsoft.com/office/officeart/2008/layout/RadialCluster"/>
    <dgm:cxn modelId="{9F445503-EF26-3249-B733-9D2A5215C18C}" type="presParOf" srcId="{6F353708-C670-8C4B-BB8A-D8ED5DF17937}" destId="{59DBB0FE-359E-6741-BF7F-9630BD799ABB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5F411F-D204-EB4C-BF8A-EEADC2D8F3AB}" type="doc">
      <dgm:prSet loTypeId="urn:microsoft.com/office/officeart/2005/8/layout/pyramid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766339B1-4567-0446-8DEF-E222C2186969}">
      <dgm:prSet phldrT="[Text]"/>
      <dgm:spPr/>
      <dgm:t>
        <a:bodyPr/>
        <a:lstStyle/>
        <a:p>
          <a:r>
            <a:rPr lang="en-GB" dirty="0"/>
            <a:t>Sex</a:t>
          </a:r>
        </a:p>
      </dgm:t>
    </dgm:pt>
    <dgm:pt modelId="{69449FAB-243F-494F-8AF2-13B15BBD82B1}" type="parTrans" cxnId="{67F14672-5C23-D64D-B197-B4BC39CE298F}">
      <dgm:prSet/>
      <dgm:spPr/>
      <dgm:t>
        <a:bodyPr/>
        <a:lstStyle/>
        <a:p>
          <a:endParaRPr lang="en-GB"/>
        </a:p>
      </dgm:t>
    </dgm:pt>
    <dgm:pt modelId="{68062E75-5400-2B4A-84C5-13E79F254DC7}" type="sibTrans" cxnId="{67F14672-5C23-D64D-B197-B4BC39CE298F}">
      <dgm:prSet/>
      <dgm:spPr/>
      <dgm:t>
        <a:bodyPr/>
        <a:lstStyle/>
        <a:p>
          <a:endParaRPr lang="en-GB"/>
        </a:p>
      </dgm:t>
    </dgm:pt>
    <dgm:pt modelId="{EE96D5EE-4B1D-B242-A180-56C4B697A453}">
      <dgm:prSet phldrT="[Text]"/>
      <dgm:spPr/>
      <dgm:t>
        <a:bodyPr/>
        <a:lstStyle/>
        <a:p>
          <a:r>
            <a:rPr lang="en-GB" dirty="0"/>
            <a:t>Median Income</a:t>
          </a:r>
        </a:p>
      </dgm:t>
    </dgm:pt>
    <dgm:pt modelId="{42362C34-4A01-204E-AE3B-524DD59562DF}" type="parTrans" cxnId="{325158D3-C987-6A4B-8A79-71BFB7F3794C}">
      <dgm:prSet/>
      <dgm:spPr/>
      <dgm:t>
        <a:bodyPr/>
        <a:lstStyle/>
        <a:p>
          <a:endParaRPr lang="en-GB"/>
        </a:p>
      </dgm:t>
    </dgm:pt>
    <dgm:pt modelId="{54CB48DE-A0F5-CF42-8B07-169511A5CB0B}" type="sibTrans" cxnId="{325158D3-C987-6A4B-8A79-71BFB7F3794C}">
      <dgm:prSet/>
      <dgm:spPr/>
      <dgm:t>
        <a:bodyPr/>
        <a:lstStyle/>
        <a:p>
          <a:endParaRPr lang="en-GB"/>
        </a:p>
      </dgm:t>
    </dgm:pt>
    <dgm:pt modelId="{C2CC3164-9F51-F147-BB02-1E25179450BF}">
      <dgm:prSet phldrT="[Text]"/>
      <dgm:spPr/>
      <dgm:t>
        <a:bodyPr/>
        <a:lstStyle/>
        <a:p>
          <a:r>
            <a:rPr lang="en-GB" dirty="0"/>
            <a:t>Year</a:t>
          </a:r>
        </a:p>
      </dgm:t>
    </dgm:pt>
    <dgm:pt modelId="{13B9DA40-1A35-F94E-A735-1E13A1130DAD}" type="parTrans" cxnId="{8A49380F-E6A0-1A44-A343-860EF4D128E5}">
      <dgm:prSet/>
      <dgm:spPr/>
      <dgm:t>
        <a:bodyPr/>
        <a:lstStyle/>
        <a:p>
          <a:endParaRPr lang="en-GB"/>
        </a:p>
      </dgm:t>
    </dgm:pt>
    <dgm:pt modelId="{CE241957-0946-EC49-859A-94B8D7E8EF88}" type="sibTrans" cxnId="{8A49380F-E6A0-1A44-A343-860EF4D128E5}">
      <dgm:prSet/>
      <dgm:spPr/>
      <dgm:t>
        <a:bodyPr/>
        <a:lstStyle/>
        <a:p>
          <a:endParaRPr lang="en-GB"/>
        </a:p>
      </dgm:t>
    </dgm:pt>
    <dgm:pt modelId="{376FD555-7C60-0742-9D4C-DAA3792368FB}">
      <dgm:prSet phldrT="[Text]"/>
      <dgm:spPr/>
      <dgm:t>
        <a:bodyPr/>
        <a:lstStyle/>
        <a:p>
          <a:r>
            <a:rPr lang="en-GB" dirty="0"/>
            <a:t>Educational qualification</a:t>
          </a:r>
        </a:p>
      </dgm:t>
    </dgm:pt>
    <dgm:pt modelId="{3F885048-9C1E-9C43-9954-7DAD71C7B50D}" type="parTrans" cxnId="{599D6DE0-6967-5345-8784-2D65EB44D663}">
      <dgm:prSet/>
      <dgm:spPr/>
      <dgm:t>
        <a:bodyPr/>
        <a:lstStyle/>
        <a:p>
          <a:endParaRPr lang="en-GB"/>
        </a:p>
      </dgm:t>
    </dgm:pt>
    <dgm:pt modelId="{826DC0C7-47AF-534C-8D49-3DC2599E3597}" type="sibTrans" cxnId="{599D6DE0-6967-5345-8784-2D65EB44D663}">
      <dgm:prSet/>
      <dgm:spPr/>
      <dgm:t>
        <a:bodyPr/>
        <a:lstStyle/>
        <a:p>
          <a:endParaRPr lang="en-GB"/>
        </a:p>
      </dgm:t>
    </dgm:pt>
    <dgm:pt modelId="{907C877D-2288-524B-8C8A-B800237C5491}" type="pres">
      <dgm:prSet presAssocID="{665F411F-D204-EB4C-BF8A-EEADC2D8F3AB}" presName="compositeShape" presStyleCnt="0">
        <dgm:presLayoutVars>
          <dgm:chMax val="9"/>
          <dgm:dir/>
          <dgm:resizeHandles val="exact"/>
        </dgm:presLayoutVars>
      </dgm:prSet>
      <dgm:spPr/>
    </dgm:pt>
    <dgm:pt modelId="{FF856401-5F4F-1841-95CE-0F7915F0EEF8}" type="pres">
      <dgm:prSet presAssocID="{665F411F-D204-EB4C-BF8A-EEADC2D8F3AB}" presName="triangle1" presStyleLbl="node1" presStyleIdx="0" presStyleCnt="4">
        <dgm:presLayoutVars>
          <dgm:bulletEnabled val="1"/>
        </dgm:presLayoutVars>
      </dgm:prSet>
      <dgm:spPr/>
    </dgm:pt>
    <dgm:pt modelId="{E640B3CB-5C30-6845-8FE4-9004C49CE5D6}" type="pres">
      <dgm:prSet presAssocID="{665F411F-D204-EB4C-BF8A-EEADC2D8F3AB}" presName="triangle2" presStyleLbl="node1" presStyleIdx="1" presStyleCnt="4">
        <dgm:presLayoutVars>
          <dgm:bulletEnabled val="1"/>
        </dgm:presLayoutVars>
      </dgm:prSet>
      <dgm:spPr/>
    </dgm:pt>
    <dgm:pt modelId="{6981796A-6443-5F48-95E7-A5B711CB3C91}" type="pres">
      <dgm:prSet presAssocID="{665F411F-D204-EB4C-BF8A-EEADC2D8F3AB}" presName="triangle3" presStyleLbl="node1" presStyleIdx="2" presStyleCnt="4">
        <dgm:presLayoutVars>
          <dgm:bulletEnabled val="1"/>
        </dgm:presLayoutVars>
      </dgm:prSet>
      <dgm:spPr/>
    </dgm:pt>
    <dgm:pt modelId="{A1367A1F-449C-0A4A-A5F4-CA41DDD8045D}" type="pres">
      <dgm:prSet presAssocID="{665F411F-D204-EB4C-BF8A-EEADC2D8F3AB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8A49380F-E6A0-1A44-A343-860EF4D128E5}" srcId="{665F411F-D204-EB4C-BF8A-EEADC2D8F3AB}" destId="{C2CC3164-9F51-F147-BB02-1E25179450BF}" srcOrd="2" destOrd="0" parTransId="{13B9DA40-1A35-F94E-A735-1E13A1130DAD}" sibTransId="{CE241957-0946-EC49-859A-94B8D7E8EF88}"/>
    <dgm:cxn modelId="{FDE94E1F-07FC-EF4A-9DAD-035CA73B581D}" type="presOf" srcId="{376FD555-7C60-0742-9D4C-DAA3792368FB}" destId="{A1367A1F-449C-0A4A-A5F4-CA41DDD8045D}" srcOrd="0" destOrd="0" presId="urn:microsoft.com/office/officeart/2005/8/layout/pyramid4"/>
    <dgm:cxn modelId="{E6387032-2168-F14A-B9EF-FCBE62544650}" type="presOf" srcId="{766339B1-4567-0446-8DEF-E222C2186969}" destId="{FF856401-5F4F-1841-95CE-0F7915F0EEF8}" srcOrd="0" destOrd="0" presId="urn:microsoft.com/office/officeart/2005/8/layout/pyramid4"/>
    <dgm:cxn modelId="{67F14672-5C23-D64D-B197-B4BC39CE298F}" srcId="{665F411F-D204-EB4C-BF8A-EEADC2D8F3AB}" destId="{766339B1-4567-0446-8DEF-E222C2186969}" srcOrd="0" destOrd="0" parTransId="{69449FAB-243F-494F-8AF2-13B15BBD82B1}" sibTransId="{68062E75-5400-2B4A-84C5-13E79F254DC7}"/>
    <dgm:cxn modelId="{7C7CD1B7-E8FE-494D-96C8-C3A0032138EF}" type="presOf" srcId="{C2CC3164-9F51-F147-BB02-1E25179450BF}" destId="{6981796A-6443-5F48-95E7-A5B711CB3C91}" srcOrd="0" destOrd="0" presId="urn:microsoft.com/office/officeart/2005/8/layout/pyramid4"/>
    <dgm:cxn modelId="{83E536CD-586A-BD42-922F-8B998BA863A0}" type="presOf" srcId="{665F411F-D204-EB4C-BF8A-EEADC2D8F3AB}" destId="{907C877D-2288-524B-8C8A-B800237C5491}" srcOrd="0" destOrd="0" presId="urn:microsoft.com/office/officeart/2005/8/layout/pyramid4"/>
    <dgm:cxn modelId="{325158D3-C987-6A4B-8A79-71BFB7F3794C}" srcId="{665F411F-D204-EB4C-BF8A-EEADC2D8F3AB}" destId="{EE96D5EE-4B1D-B242-A180-56C4B697A453}" srcOrd="1" destOrd="0" parTransId="{42362C34-4A01-204E-AE3B-524DD59562DF}" sibTransId="{54CB48DE-A0F5-CF42-8B07-169511A5CB0B}"/>
    <dgm:cxn modelId="{599D6DE0-6967-5345-8784-2D65EB44D663}" srcId="{665F411F-D204-EB4C-BF8A-EEADC2D8F3AB}" destId="{376FD555-7C60-0742-9D4C-DAA3792368FB}" srcOrd="3" destOrd="0" parTransId="{3F885048-9C1E-9C43-9954-7DAD71C7B50D}" sibTransId="{826DC0C7-47AF-534C-8D49-3DC2599E3597}"/>
    <dgm:cxn modelId="{191C14F0-4B91-ED47-9D48-7CB7AA3F066C}" type="presOf" srcId="{EE96D5EE-4B1D-B242-A180-56C4B697A453}" destId="{E640B3CB-5C30-6845-8FE4-9004C49CE5D6}" srcOrd="0" destOrd="0" presId="urn:microsoft.com/office/officeart/2005/8/layout/pyramid4"/>
    <dgm:cxn modelId="{0AB31DE8-0424-7344-BA28-0EEBDCCFCECA}" type="presParOf" srcId="{907C877D-2288-524B-8C8A-B800237C5491}" destId="{FF856401-5F4F-1841-95CE-0F7915F0EEF8}" srcOrd="0" destOrd="0" presId="urn:microsoft.com/office/officeart/2005/8/layout/pyramid4"/>
    <dgm:cxn modelId="{E1A272BA-0050-5945-895F-0610D9FEF27E}" type="presParOf" srcId="{907C877D-2288-524B-8C8A-B800237C5491}" destId="{E640B3CB-5C30-6845-8FE4-9004C49CE5D6}" srcOrd="1" destOrd="0" presId="urn:microsoft.com/office/officeart/2005/8/layout/pyramid4"/>
    <dgm:cxn modelId="{AF33ACF3-643B-FA43-B5A5-C08202D3CBF3}" type="presParOf" srcId="{907C877D-2288-524B-8C8A-B800237C5491}" destId="{6981796A-6443-5F48-95E7-A5B711CB3C91}" srcOrd="2" destOrd="0" presId="urn:microsoft.com/office/officeart/2005/8/layout/pyramid4"/>
    <dgm:cxn modelId="{F8C53874-DE2A-C14A-9427-EA7D67D8FAE7}" type="presParOf" srcId="{907C877D-2288-524B-8C8A-B800237C5491}" destId="{A1367A1F-449C-0A4A-A5F4-CA41DDD8045D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B3EC8F-BF4A-407D-91D0-8E67571D51B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5D0F256-97FD-4C2F-B691-A290B8999DE0}">
      <dgm:prSet/>
      <dgm:spPr/>
      <dgm:t>
        <a:bodyPr/>
        <a:lstStyle/>
        <a:p>
          <a:r>
            <a:rPr lang="en-US" b="1"/>
            <a:t>1</a:t>
          </a:r>
          <a:r>
            <a:rPr lang="en-US"/>
            <a:t>. The data was transformed from wide to long format, thus abiding by the principles of 'tidy data' where each row represents an observation, and each column represents a variable. </a:t>
          </a:r>
        </a:p>
      </dgm:t>
    </dgm:pt>
    <dgm:pt modelId="{175DD561-3910-446A-A48C-9A284B1C4E54}" type="parTrans" cxnId="{EEB796AA-8612-455D-B023-7BB38A617CC1}">
      <dgm:prSet/>
      <dgm:spPr/>
      <dgm:t>
        <a:bodyPr/>
        <a:lstStyle/>
        <a:p>
          <a:endParaRPr lang="en-US"/>
        </a:p>
      </dgm:t>
    </dgm:pt>
    <dgm:pt modelId="{342DCA2E-DA28-43C8-8E8D-C17F00CAC34E}" type="sibTrans" cxnId="{EEB796AA-8612-455D-B023-7BB38A617CC1}">
      <dgm:prSet/>
      <dgm:spPr/>
      <dgm:t>
        <a:bodyPr/>
        <a:lstStyle/>
        <a:p>
          <a:endParaRPr lang="en-US"/>
        </a:p>
      </dgm:t>
    </dgm:pt>
    <dgm:pt modelId="{D4D78580-6E13-41FE-B54C-0E4D255155F1}">
      <dgm:prSet/>
      <dgm:spPr/>
      <dgm:t>
        <a:bodyPr/>
        <a:lstStyle/>
        <a:p>
          <a:r>
            <a:rPr lang="en-US" b="1"/>
            <a:t>2</a:t>
          </a:r>
          <a:r>
            <a:rPr lang="en-US"/>
            <a:t>. The new column headings were: "ID" (Identification number), "Education qualification", "Area of study", "Sex", "Year", "sum of graduates", and "sum of median income".</a:t>
          </a:r>
        </a:p>
      </dgm:t>
    </dgm:pt>
    <dgm:pt modelId="{12F8E531-4923-4D2B-9269-C83971A03E78}" type="parTrans" cxnId="{3680B731-BA27-4466-9662-A198209EA2FD}">
      <dgm:prSet/>
      <dgm:spPr/>
      <dgm:t>
        <a:bodyPr/>
        <a:lstStyle/>
        <a:p>
          <a:endParaRPr lang="en-US"/>
        </a:p>
      </dgm:t>
    </dgm:pt>
    <dgm:pt modelId="{1E2C42FB-DBBB-4673-A831-65D64EA47640}" type="sibTrans" cxnId="{3680B731-BA27-4466-9662-A198209EA2FD}">
      <dgm:prSet/>
      <dgm:spPr/>
      <dgm:t>
        <a:bodyPr/>
        <a:lstStyle/>
        <a:p>
          <a:endParaRPr lang="en-US"/>
        </a:p>
      </dgm:t>
    </dgm:pt>
    <dgm:pt modelId="{F757CE38-AD15-2D44-9444-946515E36F55}" type="pres">
      <dgm:prSet presAssocID="{76B3EC8F-BF4A-407D-91D0-8E67571D51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7A3F3D-BA47-F442-8B84-C70ED316ED34}" type="pres">
      <dgm:prSet presAssocID="{F5D0F256-97FD-4C2F-B691-A290B8999DE0}" presName="hierRoot1" presStyleCnt="0"/>
      <dgm:spPr/>
    </dgm:pt>
    <dgm:pt modelId="{E20A4626-32AE-544D-AF37-B2896BC43343}" type="pres">
      <dgm:prSet presAssocID="{F5D0F256-97FD-4C2F-B691-A290B8999DE0}" presName="composite" presStyleCnt="0"/>
      <dgm:spPr/>
    </dgm:pt>
    <dgm:pt modelId="{30496D8F-887E-8F48-906C-9F5858976254}" type="pres">
      <dgm:prSet presAssocID="{F5D0F256-97FD-4C2F-B691-A290B8999DE0}" presName="background" presStyleLbl="node0" presStyleIdx="0" presStyleCnt="2"/>
      <dgm:spPr/>
    </dgm:pt>
    <dgm:pt modelId="{102B8067-D2BC-0044-9D31-40A79C14BF7F}" type="pres">
      <dgm:prSet presAssocID="{F5D0F256-97FD-4C2F-B691-A290B8999DE0}" presName="text" presStyleLbl="fgAcc0" presStyleIdx="0" presStyleCnt="2">
        <dgm:presLayoutVars>
          <dgm:chPref val="3"/>
        </dgm:presLayoutVars>
      </dgm:prSet>
      <dgm:spPr/>
    </dgm:pt>
    <dgm:pt modelId="{7EB5B21E-7089-1E4D-8834-0599DA98B331}" type="pres">
      <dgm:prSet presAssocID="{F5D0F256-97FD-4C2F-B691-A290B8999DE0}" presName="hierChild2" presStyleCnt="0"/>
      <dgm:spPr/>
    </dgm:pt>
    <dgm:pt modelId="{8B7A8E0C-F0CA-9C4C-9C3F-366DE3AB9B22}" type="pres">
      <dgm:prSet presAssocID="{D4D78580-6E13-41FE-B54C-0E4D255155F1}" presName="hierRoot1" presStyleCnt="0"/>
      <dgm:spPr/>
    </dgm:pt>
    <dgm:pt modelId="{9FA344EC-A3C9-AC49-B258-310A4B74B0FF}" type="pres">
      <dgm:prSet presAssocID="{D4D78580-6E13-41FE-B54C-0E4D255155F1}" presName="composite" presStyleCnt="0"/>
      <dgm:spPr/>
    </dgm:pt>
    <dgm:pt modelId="{D53B5C9D-62CD-EC4D-94BC-AF306A5295B7}" type="pres">
      <dgm:prSet presAssocID="{D4D78580-6E13-41FE-B54C-0E4D255155F1}" presName="background" presStyleLbl="node0" presStyleIdx="1" presStyleCnt="2"/>
      <dgm:spPr/>
    </dgm:pt>
    <dgm:pt modelId="{E1F6EBC6-DBCA-BC4C-AFC8-9A9BAE3EB2E5}" type="pres">
      <dgm:prSet presAssocID="{D4D78580-6E13-41FE-B54C-0E4D255155F1}" presName="text" presStyleLbl="fgAcc0" presStyleIdx="1" presStyleCnt="2">
        <dgm:presLayoutVars>
          <dgm:chPref val="3"/>
        </dgm:presLayoutVars>
      </dgm:prSet>
      <dgm:spPr/>
    </dgm:pt>
    <dgm:pt modelId="{E46C2401-7BF1-CA45-BE91-A7743C8B0AB5}" type="pres">
      <dgm:prSet presAssocID="{D4D78580-6E13-41FE-B54C-0E4D255155F1}" presName="hierChild2" presStyleCnt="0"/>
      <dgm:spPr/>
    </dgm:pt>
  </dgm:ptLst>
  <dgm:cxnLst>
    <dgm:cxn modelId="{0A9EFF1D-64B0-9C4A-AECC-BA06DFAAB193}" type="presOf" srcId="{76B3EC8F-BF4A-407D-91D0-8E67571D51B7}" destId="{F757CE38-AD15-2D44-9444-946515E36F55}" srcOrd="0" destOrd="0" presId="urn:microsoft.com/office/officeart/2005/8/layout/hierarchy1"/>
    <dgm:cxn modelId="{A2E8C428-EE9C-A84F-A626-F310C9123596}" type="presOf" srcId="{D4D78580-6E13-41FE-B54C-0E4D255155F1}" destId="{E1F6EBC6-DBCA-BC4C-AFC8-9A9BAE3EB2E5}" srcOrd="0" destOrd="0" presId="urn:microsoft.com/office/officeart/2005/8/layout/hierarchy1"/>
    <dgm:cxn modelId="{3680B731-BA27-4466-9662-A198209EA2FD}" srcId="{76B3EC8F-BF4A-407D-91D0-8E67571D51B7}" destId="{D4D78580-6E13-41FE-B54C-0E4D255155F1}" srcOrd="1" destOrd="0" parTransId="{12F8E531-4923-4D2B-9269-C83971A03E78}" sibTransId="{1E2C42FB-DBBB-4673-A831-65D64EA47640}"/>
    <dgm:cxn modelId="{EEB796AA-8612-455D-B023-7BB38A617CC1}" srcId="{76B3EC8F-BF4A-407D-91D0-8E67571D51B7}" destId="{F5D0F256-97FD-4C2F-B691-A290B8999DE0}" srcOrd="0" destOrd="0" parTransId="{175DD561-3910-446A-A48C-9A284B1C4E54}" sibTransId="{342DCA2E-DA28-43C8-8E8D-C17F00CAC34E}"/>
    <dgm:cxn modelId="{520EAEEA-BE06-784E-A252-C9E35DAFD4AC}" type="presOf" srcId="{F5D0F256-97FD-4C2F-B691-A290B8999DE0}" destId="{102B8067-D2BC-0044-9D31-40A79C14BF7F}" srcOrd="0" destOrd="0" presId="urn:microsoft.com/office/officeart/2005/8/layout/hierarchy1"/>
    <dgm:cxn modelId="{4C764F0D-62C6-1E4A-A94C-C5BC86C80235}" type="presParOf" srcId="{F757CE38-AD15-2D44-9444-946515E36F55}" destId="{6D7A3F3D-BA47-F442-8B84-C70ED316ED34}" srcOrd="0" destOrd="0" presId="urn:microsoft.com/office/officeart/2005/8/layout/hierarchy1"/>
    <dgm:cxn modelId="{31990F82-E3B2-404F-B5ED-AA63EE05B387}" type="presParOf" srcId="{6D7A3F3D-BA47-F442-8B84-C70ED316ED34}" destId="{E20A4626-32AE-544D-AF37-B2896BC43343}" srcOrd="0" destOrd="0" presId="urn:microsoft.com/office/officeart/2005/8/layout/hierarchy1"/>
    <dgm:cxn modelId="{C4E0D04E-B735-0C49-B83C-B43289199D40}" type="presParOf" srcId="{E20A4626-32AE-544D-AF37-B2896BC43343}" destId="{30496D8F-887E-8F48-906C-9F5858976254}" srcOrd="0" destOrd="0" presId="urn:microsoft.com/office/officeart/2005/8/layout/hierarchy1"/>
    <dgm:cxn modelId="{44049354-8FCE-5940-B263-FD133A9205D5}" type="presParOf" srcId="{E20A4626-32AE-544D-AF37-B2896BC43343}" destId="{102B8067-D2BC-0044-9D31-40A79C14BF7F}" srcOrd="1" destOrd="0" presId="urn:microsoft.com/office/officeart/2005/8/layout/hierarchy1"/>
    <dgm:cxn modelId="{42F29B5F-227D-5B43-80F7-3EC691D9198F}" type="presParOf" srcId="{6D7A3F3D-BA47-F442-8B84-C70ED316ED34}" destId="{7EB5B21E-7089-1E4D-8834-0599DA98B331}" srcOrd="1" destOrd="0" presId="urn:microsoft.com/office/officeart/2005/8/layout/hierarchy1"/>
    <dgm:cxn modelId="{E9E5765B-A13C-434D-AC01-000F356FE9E3}" type="presParOf" srcId="{F757CE38-AD15-2D44-9444-946515E36F55}" destId="{8B7A8E0C-F0CA-9C4C-9C3F-366DE3AB9B22}" srcOrd="1" destOrd="0" presId="urn:microsoft.com/office/officeart/2005/8/layout/hierarchy1"/>
    <dgm:cxn modelId="{B470E414-7EA5-364E-A718-2A6846E2B43B}" type="presParOf" srcId="{8B7A8E0C-F0CA-9C4C-9C3F-366DE3AB9B22}" destId="{9FA344EC-A3C9-AC49-B258-310A4B74B0FF}" srcOrd="0" destOrd="0" presId="urn:microsoft.com/office/officeart/2005/8/layout/hierarchy1"/>
    <dgm:cxn modelId="{5700624D-7044-1B46-BF86-FFB2BEB26372}" type="presParOf" srcId="{9FA344EC-A3C9-AC49-B258-310A4B74B0FF}" destId="{D53B5C9D-62CD-EC4D-94BC-AF306A5295B7}" srcOrd="0" destOrd="0" presId="urn:microsoft.com/office/officeart/2005/8/layout/hierarchy1"/>
    <dgm:cxn modelId="{F9B49D2C-D995-0E49-A779-AE8B9B364E6F}" type="presParOf" srcId="{9FA344EC-A3C9-AC49-B258-310A4B74B0FF}" destId="{E1F6EBC6-DBCA-BC4C-AFC8-9A9BAE3EB2E5}" srcOrd="1" destOrd="0" presId="urn:microsoft.com/office/officeart/2005/8/layout/hierarchy1"/>
    <dgm:cxn modelId="{02785BC7-91E8-794E-931C-E45A44A28D65}" type="presParOf" srcId="{8B7A8E0C-F0CA-9C4C-9C3F-366DE3AB9B22}" destId="{E46C2401-7BF1-CA45-BE91-A7743C8B0A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7B9D57-B00A-4D4D-8E87-58F9CA91A61C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FDBEF9-273A-4ADD-8A4C-768199CEF839}">
      <dgm:prSet/>
      <dgm:spPr/>
      <dgm:t>
        <a:bodyPr/>
        <a:lstStyle/>
        <a:p>
          <a:r>
            <a:rPr lang="en-US" dirty="0"/>
            <a:t>"Sex", </a:t>
          </a:r>
          <a:r>
            <a:rPr lang="en-US"/>
            <a:t>"Education </a:t>
          </a:r>
          <a:r>
            <a:rPr lang="en-US" dirty="0"/>
            <a:t>qualification," and "Area of study" were changed into factors.</a:t>
          </a:r>
        </a:p>
      </dgm:t>
    </dgm:pt>
    <dgm:pt modelId="{DA673D1E-727D-4E2D-BEFC-58219AEC32FA}" type="parTrans" cxnId="{884F1AE5-0CFF-4B1A-8F85-2A2B48BC76CD}">
      <dgm:prSet/>
      <dgm:spPr/>
      <dgm:t>
        <a:bodyPr/>
        <a:lstStyle/>
        <a:p>
          <a:endParaRPr lang="en-US"/>
        </a:p>
      </dgm:t>
    </dgm:pt>
    <dgm:pt modelId="{9D83D24E-BB75-42CF-9BAB-AD8FD248079B}" type="sibTrans" cxnId="{884F1AE5-0CFF-4B1A-8F85-2A2B48BC76CD}">
      <dgm:prSet/>
      <dgm:spPr/>
      <dgm:t>
        <a:bodyPr/>
        <a:lstStyle/>
        <a:p>
          <a:endParaRPr lang="en-US"/>
        </a:p>
      </dgm:t>
    </dgm:pt>
    <dgm:pt modelId="{8D6CDC68-FFE4-42FA-9FF5-48C40C36BE12}">
      <dgm:prSet/>
      <dgm:spPr/>
      <dgm:t>
        <a:bodyPr/>
        <a:lstStyle/>
        <a:p>
          <a:r>
            <a:rPr lang="en-US" dirty="0"/>
            <a:t>All missing values were replaced with NA for ease of calculation and preparation of charts.</a:t>
          </a:r>
        </a:p>
      </dgm:t>
    </dgm:pt>
    <dgm:pt modelId="{76221862-ED9C-4194-AC9B-709177DB4B4D}" type="parTrans" cxnId="{457D9CC9-794B-4E5B-86C7-E58D8CD62EB0}">
      <dgm:prSet/>
      <dgm:spPr/>
      <dgm:t>
        <a:bodyPr/>
        <a:lstStyle/>
        <a:p>
          <a:endParaRPr lang="en-US"/>
        </a:p>
      </dgm:t>
    </dgm:pt>
    <dgm:pt modelId="{94612CC3-CD97-49A0-8AD3-FFECF253B1A4}" type="sibTrans" cxnId="{457D9CC9-794B-4E5B-86C7-E58D8CD62EB0}">
      <dgm:prSet/>
      <dgm:spPr/>
      <dgm:t>
        <a:bodyPr/>
        <a:lstStyle/>
        <a:p>
          <a:endParaRPr lang="en-US"/>
        </a:p>
      </dgm:t>
    </dgm:pt>
    <dgm:pt modelId="{4CB22903-ACC7-0241-ACFD-BB152A37080B}" type="pres">
      <dgm:prSet presAssocID="{EE7B9D57-B00A-4D4D-8E87-58F9CA91A61C}" presName="diagram" presStyleCnt="0">
        <dgm:presLayoutVars>
          <dgm:dir/>
          <dgm:resizeHandles/>
        </dgm:presLayoutVars>
      </dgm:prSet>
      <dgm:spPr/>
    </dgm:pt>
    <dgm:pt modelId="{D2122BC1-1880-1B48-95B2-2180E01E0DA3}" type="pres">
      <dgm:prSet presAssocID="{3DFDBEF9-273A-4ADD-8A4C-768199CEF839}" presName="firstNode" presStyleLbl="node1" presStyleIdx="0" presStyleCnt="2">
        <dgm:presLayoutVars>
          <dgm:bulletEnabled val="1"/>
        </dgm:presLayoutVars>
      </dgm:prSet>
      <dgm:spPr/>
    </dgm:pt>
    <dgm:pt modelId="{ECBCDCB3-C987-7F48-B911-46ACB70DBD4E}" type="pres">
      <dgm:prSet presAssocID="{9D83D24E-BB75-42CF-9BAB-AD8FD248079B}" presName="sibTrans" presStyleLbl="sibTrans2D1" presStyleIdx="0" presStyleCnt="1"/>
      <dgm:spPr/>
    </dgm:pt>
    <dgm:pt modelId="{8EA4255E-FD28-4A4B-ACFA-DD20837900C9}" type="pres">
      <dgm:prSet presAssocID="{8D6CDC68-FFE4-42FA-9FF5-48C40C36BE12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ABD6F447-A297-474F-94F2-09929CD1F415}" type="presOf" srcId="{EE7B9D57-B00A-4D4D-8E87-58F9CA91A61C}" destId="{4CB22903-ACC7-0241-ACFD-BB152A37080B}" srcOrd="0" destOrd="0" presId="urn:microsoft.com/office/officeart/2005/8/layout/bProcess2"/>
    <dgm:cxn modelId="{268FEA75-F0CA-FC4A-B257-1C991452687E}" type="presOf" srcId="{9D83D24E-BB75-42CF-9BAB-AD8FD248079B}" destId="{ECBCDCB3-C987-7F48-B911-46ACB70DBD4E}" srcOrd="0" destOrd="0" presId="urn:microsoft.com/office/officeart/2005/8/layout/bProcess2"/>
    <dgm:cxn modelId="{457D9CC9-794B-4E5B-86C7-E58D8CD62EB0}" srcId="{EE7B9D57-B00A-4D4D-8E87-58F9CA91A61C}" destId="{8D6CDC68-FFE4-42FA-9FF5-48C40C36BE12}" srcOrd="1" destOrd="0" parTransId="{76221862-ED9C-4194-AC9B-709177DB4B4D}" sibTransId="{94612CC3-CD97-49A0-8AD3-FFECF253B1A4}"/>
    <dgm:cxn modelId="{884F1AE5-0CFF-4B1A-8F85-2A2B48BC76CD}" srcId="{EE7B9D57-B00A-4D4D-8E87-58F9CA91A61C}" destId="{3DFDBEF9-273A-4ADD-8A4C-768199CEF839}" srcOrd="0" destOrd="0" parTransId="{DA673D1E-727D-4E2D-BEFC-58219AEC32FA}" sibTransId="{9D83D24E-BB75-42CF-9BAB-AD8FD248079B}"/>
    <dgm:cxn modelId="{8F26A8E9-E618-7542-A669-11A50005571B}" type="presOf" srcId="{8D6CDC68-FFE4-42FA-9FF5-48C40C36BE12}" destId="{8EA4255E-FD28-4A4B-ACFA-DD20837900C9}" srcOrd="0" destOrd="0" presId="urn:microsoft.com/office/officeart/2005/8/layout/bProcess2"/>
    <dgm:cxn modelId="{342E09EB-E543-0344-8FF7-5179E5E3A0BB}" type="presOf" srcId="{3DFDBEF9-273A-4ADD-8A4C-768199CEF839}" destId="{D2122BC1-1880-1B48-95B2-2180E01E0DA3}" srcOrd="0" destOrd="0" presId="urn:microsoft.com/office/officeart/2005/8/layout/bProcess2"/>
    <dgm:cxn modelId="{7B4D8434-DCEE-734A-8241-4B1B660221CB}" type="presParOf" srcId="{4CB22903-ACC7-0241-ACFD-BB152A37080B}" destId="{D2122BC1-1880-1B48-95B2-2180E01E0DA3}" srcOrd="0" destOrd="0" presId="urn:microsoft.com/office/officeart/2005/8/layout/bProcess2"/>
    <dgm:cxn modelId="{EF10661F-C16A-8149-9523-73297F605863}" type="presParOf" srcId="{4CB22903-ACC7-0241-ACFD-BB152A37080B}" destId="{ECBCDCB3-C987-7F48-B911-46ACB70DBD4E}" srcOrd="1" destOrd="0" presId="urn:microsoft.com/office/officeart/2005/8/layout/bProcess2"/>
    <dgm:cxn modelId="{3CD786DF-FC1C-9246-A39A-3B7EA194B393}" type="presParOf" srcId="{4CB22903-ACC7-0241-ACFD-BB152A37080B}" destId="{8EA4255E-FD28-4A4B-ACFA-DD20837900C9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F797E5-47DC-4477-BECC-7E32B0F1E3E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B356FD-064D-4E6B-8244-26B2094D5D73}">
      <dgm:prSet custT="1"/>
      <dgm:spPr/>
      <dgm:t>
        <a:bodyPr/>
        <a:lstStyle/>
        <a:p>
          <a:r>
            <a:rPr lang="en-US" sz="2000" dirty="0"/>
            <a:t>1. Males reported a higher mean median income when compared to females at all levels of education.</a:t>
          </a:r>
        </a:p>
      </dgm:t>
    </dgm:pt>
    <dgm:pt modelId="{D85B1266-2254-479E-A97A-7BD0AD234236}" type="parTrans" cxnId="{63F80865-3F36-4987-B556-16070F284722}">
      <dgm:prSet/>
      <dgm:spPr/>
      <dgm:t>
        <a:bodyPr/>
        <a:lstStyle/>
        <a:p>
          <a:endParaRPr lang="en-US"/>
        </a:p>
      </dgm:t>
    </dgm:pt>
    <dgm:pt modelId="{67AFD5B6-4587-4B41-B584-6F2B5363B42D}" type="sibTrans" cxnId="{63F80865-3F36-4987-B556-16070F284722}">
      <dgm:prSet/>
      <dgm:spPr/>
      <dgm:t>
        <a:bodyPr/>
        <a:lstStyle/>
        <a:p>
          <a:endParaRPr lang="en-US"/>
        </a:p>
      </dgm:t>
    </dgm:pt>
    <dgm:pt modelId="{A1CA62B0-30F4-4FC8-9EEA-B49647EC1E83}">
      <dgm:prSet custT="1"/>
      <dgm:spPr/>
      <dgm:t>
        <a:bodyPr/>
        <a:lstStyle/>
        <a:p>
          <a:r>
            <a:rPr lang="en-US" sz="1800" dirty="0"/>
            <a:t>2. The differences in mean median income earned was most pronounced among those who had a professional degree with females earning 16600 less than their male counterpart. </a:t>
          </a:r>
        </a:p>
      </dgm:t>
    </dgm:pt>
    <dgm:pt modelId="{3EB01A43-0929-46E3-B938-A6941D33E221}" type="parTrans" cxnId="{A6EF7595-5759-4AF2-AC5F-729F44303E28}">
      <dgm:prSet/>
      <dgm:spPr/>
      <dgm:t>
        <a:bodyPr/>
        <a:lstStyle/>
        <a:p>
          <a:endParaRPr lang="en-US"/>
        </a:p>
      </dgm:t>
    </dgm:pt>
    <dgm:pt modelId="{F35CA1B3-02B9-47F9-9A98-FBC920729FFF}" type="sibTrans" cxnId="{A6EF7595-5759-4AF2-AC5F-729F44303E28}">
      <dgm:prSet/>
      <dgm:spPr/>
      <dgm:t>
        <a:bodyPr/>
        <a:lstStyle/>
        <a:p>
          <a:endParaRPr lang="en-US"/>
        </a:p>
      </dgm:t>
    </dgm:pt>
    <dgm:pt modelId="{5360EE66-8225-4008-81B3-2B0CBFEB6ED9}">
      <dgm:prSet custT="1"/>
      <dgm:spPr/>
      <dgm:t>
        <a:bodyPr/>
        <a:lstStyle/>
        <a:p>
          <a:r>
            <a:rPr lang="en-US" sz="2000" dirty="0"/>
            <a:t>3. All the differences between mean median income for each level of education was statistically significant, which means they did not occur by chance. </a:t>
          </a:r>
        </a:p>
      </dgm:t>
    </dgm:pt>
    <dgm:pt modelId="{0C96038D-DE26-456B-B361-12ED94CD01DA}" type="parTrans" cxnId="{DDE7FD5B-1271-4892-B24E-5AFF54B1C8CC}">
      <dgm:prSet/>
      <dgm:spPr/>
      <dgm:t>
        <a:bodyPr/>
        <a:lstStyle/>
        <a:p>
          <a:endParaRPr lang="en-US"/>
        </a:p>
      </dgm:t>
    </dgm:pt>
    <dgm:pt modelId="{D48A20FD-A0C8-49A7-A8D8-9A266EA9DC5C}" type="sibTrans" cxnId="{DDE7FD5B-1271-4892-B24E-5AFF54B1C8CC}">
      <dgm:prSet/>
      <dgm:spPr/>
      <dgm:t>
        <a:bodyPr/>
        <a:lstStyle/>
        <a:p>
          <a:endParaRPr lang="en-US"/>
        </a:p>
      </dgm:t>
    </dgm:pt>
    <dgm:pt modelId="{3B23FA7C-1EF8-854A-99DD-92165F0309AB}" type="pres">
      <dgm:prSet presAssocID="{F4F797E5-47DC-4477-BECC-7E32B0F1E3E2}" presName="outerComposite" presStyleCnt="0">
        <dgm:presLayoutVars>
          <dgm:chMax val="5"/>
          <dgm:dir/>
          <dgm:resizeHandles val="exact"/>
        </dgm:presLayoutVars>
      </dgm:prSet>
      <dgm:spPr/>
    </dgm:pt>
    <dgm:pt modelId="{31D7DB4B-5465-BA44-A382-E864518309AE}" type="pres">
      <dgm:prSet presAssocID="{F4F797E5-47DC-4477-BECC-7E32B0F1E3E2}" presName="dummyMaxCanvas" presStyleCnt="0">
        <dgm:presLayoutVars/>
      </dgm:prSet>
      <dgm:spPr/>
    </dgm:pt>
    <dgm:pt modelId="{94882717-4ACC-004C-B850-450CAA004A01}" type="pres">
      <dgm:prSet presAssocID="{F4F797E5-47DC-4477-BECC-7E32B0F1E3E2}" presName="ThreeNodes_1" presStyleLbl="node1" presStyleIdx="0" presStyleCnt="3">
        <dgm:presLayoutVars>
          <dgm:bulletEnabled val="1"/>
        </dgm:presLayoutVars>
      </dgm:prSet>
      <dgm:spPr/>
    </dgm:pt>
    <dgm:pt modelId="{C9D5C645-6CC4-A34F-8EF2-A2B757DC1EAF}" type="pres">
      <dgm:prSet presAssocID="{F4F797E5-47DC-4477-BECC-7E32B0F1E3E2}" presName="ThreeNodes_2" presStyleLbl="node1" presStyleIdx="1" presStyleCnt="3">
        <dgm:presLayoutVars>
          <dgm:bulletEnabled val="1"/>
        </dgm:presLayoutVars>
      </dgm:prSet>
      <dgm:spPr/>
    </dgm:pt>
    <dgm:pt modelId="{28881AB6-1691-8540-826C-B7EA446F477C}" type="pres">
      <dgm:prSet presAssocID="{F4F797E5-47DC-4477-BECC-7E32B0F1E3E2}" presName="ThreeNodes_3" presStyleLbl="node1" presStyleIdx="2" presStyleCnt="3">
        <dgm:presLayoutVars>
          <dgm:bulletEnabled val="1"/>
        </dgm:presLayoutVars>
      </dgm:prSet>
      <dgm:spPr/>
    </dgm:pt>
    <dgm:pt modelId="{36F9DFEE-4A55-BC40-9A5E-75E70235587A}" type="pres">
      <dgm:prSet presAssocID="{F4F797E5-47DC-4477-BECC-7E32B0F1E3E2}" presName="ThreeConn_1-2" presStyleLbl="fgAccFollowNode1" presStyleIdx="0" presStyleCnt="2">
        <dgm:presLayoutVars>
          <dgm:bulletEnabled val="1"/>
        </dgm:presLayoutVars>
      </dgm:prSet>
      <dgm:spPr/>
    </dgm:pt>
    <dgm:pt modelId="{DF1C6557-D0E7-8847-B2B9-BD894FC737F3}" type="pres">
      <dgm:prSet presAssocID="{F4F797E5-47DC-4477-BECC-7E32B0F1E3E2}" presName="ThreeConn_2-3" presStyleLbl="fgAccFollowNode1" presStyleIdx="1" presStyleCnt="2">
        <dgm:presLayoutVars>
          <dgm:bulletEnabled val="1"/>
        </dgm:presLayoutVars>
      </dgm:prSet>
      <dgm:spPr/>
    </dgm:pt>
    <dgm:pt modelId="{5D392F67-D952-5548-915A-940906910480}" type="pres">
      <dgm:prSet presAssocID="{F4F797E5-47DC-4477-BECC-7E32B0F1E3E2}" presName="ThreeNodes_1_text" presStyleLbl="node1" presStyleIdx="2" presStyleCnt="3">
        <dgm:presLayoutVars>
          <dgm:bulletEnabled val="1"/>
        </dgm:presLayoutVars>
      </dgm:prSet>
      <dgm:spPr/>
    </dgm:pt>
    <dgm:pt modelId="{FB72E62A-1A3D-7540-AF68-05CD700E8D6F}" type="pres">
      <dgm:prSet presAssocID="{F4F797E5-47DC-4477-BECC-7E32B0F1E3E2}" presName="ThreeNodes_2_text" presStyleLbl="node1" presStyleIdx="2" presStyleCnt="3">
        <dgm:presLayoutVars>
          <dgm:bulletEnabled val="1"/>
        </dgm:presLayoutVars>
      </dgm:prSet>
      <dgm:spPr/>
    </dgm:pt>
    <dgm:pt modelId="{3C3398D0-9671-D744-A49A-AB3CE86B3F4B}" type="pres">
      <dgm:prSet presAssocID="{F4F797E5-47DC-4477-BECC-7E32B0F1E3E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64BBB03-6FB1-AB43-9CBA-BF6599082AB5}" type="presOf" srcId="{5360EE66-8225-4008-81B3-2B0CBFEB6ED9}" destId="{28881AB6-1691-8540-826C-B7EA446F477C}" srcOrd="0" destOrd="0" presId="urn:microsoft.com/office/officeart/2005/8/layout/vProcess5"/>
    <dgm:cxn modelId="{FA5FF80C-E266-4A48-9647-9C57E8B86A16}" type="presOf" srcId="{F35CA1B3-02B9-47F9-9A98-FBC920729FFF}" destId="{DF1C6557-D0E7-8847-B2B9-BD894FC737F3}" srcOrd="0" destOrd="0" presId="urn:microsoft.com/office/officeart/2005/8/layout/vProcess5"/>
    <dgm:cxn modelId="{17E6C712-BEE1-274D-B1F2-8E58699213BA}" type="presOf" srcId="{5360EE66-8225-4008-81B3-2B0CBFEB6ED9}" destId="{3C3398D0-9671-D744-A49A-AB3CE86B3F4B}" srcOrd="1" destOrd="0" presId="urn:microsoft.com/office/officeart/2005/8/layout/vProcess5"/>
    <dgm:cxn modelId="{DDE7FD5B-1271-4892-B24E-5AFF54B1C8CC}" srcId="{F4F797E5-47DC-4477-BECC-7E32B0F1E3E2}" destId="{5360EE66-8225-4008-81B3-2B0CBFEB6ED9}" srcOrd="2" destOrd="0" parTransId="{0C96038D-DE26-456B-B361-12ED94CD01DA}" sibTransId="{D48A20FD-A0C8-49A7-A8D8-9A266EA9DC5C}"/>
    <dgm:cxn modelId="{63F80865-3F36-4987-B556-16070F284722}" srcId="{F4F797E5-47DC-4477-BECC-7E32B0F1E3E2}" destId="{29B356FD-064D-4E6B-8244-26B2094D5D73}" srcOrd="0" destOrd="0" parTransId="{D85B1266-2254-479E-A97A-7BD0AD234236}" sibTransId="{67AFD5B6-4587-4B41-B584-6F2B5363B42D}"/>
    <dgm:cxn modelId="{881A9C47-149A-5C46-AAA3-FCBB9983BA91}" type="presOf" srcId="{29B356FD-064D-4E6B-8244-26B2094D5D73}" destId="{5D392F67-D952-5548-915A-940906910480}" srcOrd="1" destOrd="0" presId="urn:microsoft.com/office/officeart/2005/8/layout/vProcess5"/>
    <dgm:cxn modelId="{9EF8C66C-6625-454B-94A1-F430CCD22865}" type="presOf" srcId="{A1CA62B0-30F4-4FC8-9EEA-B49647EC1E83}" destId="{C9D5C645-6CC4-A34F-8EF2-A2B757DC1EAF}" srcOrd="0" destOrd="0" presId="urn:microsoft.com/office/officeart/2005/8/layout/vProcess5"/>
    <dgm:cxn modelId="{C45C2B6F-7F41-E141-BEB4-46EC613B2177}" type="presOf" srcId="{F4F797E5-47DC-4477-BECC-7E32B0F1E3E2}" destId="{3B23FA7C-1EF8-854A-99DD-92165F0309AB}" srcOrd="0" destOrd="0" presId="urn:microsoft.com/office/officeart/2005/8/layout/vProcess5"/>
    <dgm:cxn modelId="{A6EF7595-5759-4AF2-AC5F-729F44303E28}" srcId="{F4F797E5-47DC-4477-BECC-7E32B0F1E3E2}" destId="{A1CA62B0-30F4-4FC8-9EEA-B49647EC1E83}" srcOrd="1" destOrd="0" parTransId="{3EB01A43-0929-46E3-B938-A6941D33E221}" sibTransId="{F35CA1B3-02B9-47F9-9A98-FBC920729FFF}"/>
    <dgm:cxn modelId="{1DF6CD9F-43D8-4E4C-BA11-6BCC9E67CBAF}" type="presOf" srcId="{67AFD5B6-4587-4B41-B584-6F2B5363B42D}" destId="{36F9DFEE-4A55-BC40-9A5E-75E70235587A}" srcOrd="0" destOrd="0" presId="urn:microsoft.com/office/officeart/2005/8/layout/vProcess5"/>
    <dgm:cxn modelId="{A601BBC9-926D-E143-B44A-E50EF80CF21B}" type="presOf" srcId="{A1CA62B0-30F4-4FC8-9EEA-B49647EC1E83}" destId="{FB72E62A-1A3D-7540-AF68-05CD700E8D6F}" srcOrd="1" destOrd="0" presId="urn:microsoft.com/office/officeart/2005/8/layout/vProcess5"/>
    <dgm:cxn modelId="{BC94AAD3-E43F-6A4D-89E2-658358D2EEDD}" type="presOf" srcId="{29B356FD-064D-4E6B-8244-26B2094D5D73}" destId="{94882717-4ACC-004C-B850-450CAA004A01}" srcOrd="0" destOrd="0" presId="urn:microsoft.com/office/officeart/2005/8/layout/vProcess5"/>
    <dgm:cxn modelId="{F47B5338-C44D-3548-8CC9-BA55C5AC05FA}" type="presParOf" srcId="{3B23FA7C-1EF8-854A-99DD-92165F0309AB}" destId="{31D7DB4B-5465-BA44-A382-E864518309AE}" srcOrd="0" destOrd="0" presId="urn:microsoft.com/office/officeart/2005/8/layout/vProcess5"/>
    <dgm:cxn modelId="{45E160E5-C754-F240-BC87-ABF16EB9F68A}" type="presParOf" srcId="{3B23FA7C-1EF8-854A-99DD-92165F0309AB}" destId="{94882717-4ACC-004C-B850-450CAA004A01}" srcOrd="1" destOrd="0" presId="urn:microsoft.com/office/officeart/2005/8/layout/vProcess5"/>
    <dgm:cxn modelId="{CFF42CC9-A430-A847-94F8-A3404244CFBA}" type="presParOf" srcId="{3B23FA7C-1EF8-854A-99DD-92165F0309AB}" destId="{C9D5C645-6CC4-A34F-8EF2-A2B757DC1EAF}" srcOrd="2" destOrd="0" presId="urn:microsoft.com/office/officeart/2005/8/layout/vProcess5"/>
    <dgm:cxn modelId="{59636CC3-02DA-AA4A-B3C9-EA85A699F847}" type="presParOf" srcId="{3B23FA7C-1EF8-854A-99DD-92165F0309AB}" destId="{28881AB6-1691-8540-826C-B7EA446F477C}" srcOrd="3" destOrd="0" presId="urn:microsoft.com/office/officeart/2005/8/layout/vProcess5"/>
    <dgm:cxn modelId="{093ADA4E-D6B3-E14F-9FC1-30B60757E54B}" type="presParOf" srcId="{3B23FA7C-1EF8-854A-99DD-92165F0309AB}" destId="{36F9DFEE-4A55-BC40-9A5E-75E70235587A}" srcOrd="4" destOrd="0" presId="urn:microsoft.com/office/officeart/2005/8/layout/vProcess5"/>
    <dgm:cxn modelId="{6ACF3142-5F7D-004C-A763-7B7867215F6D}" type="presParOf" srcId="{3B23FA7C-1EF8-854A-99DD-92165F0309AB}" destId="{DF1C6557-D0E7-8847-B2B9-BD894FC737F3}" srcOrd="5" destOrd="0" presId="urn:microsoft.com/office/officeart/2005/8/layout/vProcess5"/>
    <dgm:cxn modelId="{968DC3D4-04E9-124B-9E0D-A8F041C31400}" type="presParOf" srcId="{3B23FA7C-1EF8-854A-99DD-92165F0309AB}" destId="{5D392F67-D952-5548-915A-940906910480}" srcOrd="6" destOrd="0" presId="urn:microsoft.com/office/officeart/2005/8/layout/vProcess5"/>
    <dgm:cxn modelId="{CA045E0D-0F56-7447-8061-578C1725D4D7}" type="presParOf" srcId="{3B23FA7C-1EF8-854A-99DD-92165F0309AB}" destId="{FB72E62A-1A3D-7540-AF68-05CD700E8D6F}" srcOrd="7" destOrd="0" presId="urn:microsoft.com/office/officeart/2005/8/layout/vProcess5"/>
    <dgm:cxn modelId="{622AD312-3538-B147-A729-88BF83DFE8C9}" type="presParOf" srcId="{3B23FA7C-1EF8-854A-99DD-92165F0309AB}" destId="{3C3398D0-9671-D744-A49A-AB3CE86B3F4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3FCF42-49D2-4C7A-BE68-07063C75C85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8B644-824B-4C74-8BD0-4CC1EA922BAF}">
      <dgm:prSet/>
      <dgm:spPr/>
      <dgm:t>
        <a:bodyPr/>
        <a:lstStyle/>
        <a:p>
          <a:r>
            <a:rPr lang="en-US" dirty="0"/>
            <a:t>4</a:t>
          </a:r>
          <a:r>
            <a:rPr lang="en-US"/>
            <a:t>. The </a:t>
          </a:r>
          <a:r>
            <a:rPr lang="en-US" dirty="0"/>
            <a:t>strongest association of median income between sexes was seen among those with professional degrees.</a:t>
          </a:r>
        </a:p>
      </dgm:t>
    </dgm:pt>
    <dgm:pt modelId="{D3568FA0-8B61-43C1-B6FF-D85220A79159}" type="parTrans" cxnId="{36BD15BD-4BF5-4092-B457-1A56B5D51DD2}">
      <dgm:prSet/>
      <dgm:spPr/>
      <dgm:t>
        <a:bodyPr/>
        <a:lstStyle/>
        <a:p>
          <a:endParaRPr lang="en-US"/>
        </a:p>
      </dgm:t>
    </dgm:pt>
    <dgm:pt modelId="{7CEE2E6B-091C-4BF1-B398-F858AB6D09F6}" type="sibTrans" cxnId="{36BD15BD-4BF5-4092-B457-1A56B5D51DD2}">
      <dgm:prSet/>
      <dgm:spPr/>
      <dgm:t>
        <a:bodyPr/>
        <a:lstStyle/>
        <a:p>
          <a:endParaRPr lang="en-US"/>
        </a:p>
      </dgm:t>
    </dgm:pt>
    <dgm:pt modelId="{70F7538E-7E7D-43DF-8FB9-6180B79D51ED}">
      <dgm:prSet/>
      <dgm:spPr/>
      <dgm:t>
        <a:bodyPr/>
        <a:lstStyle/>
        <a:p>
          <a:r>
            <a:rPr lang="en-US"/>
            <a:t>5. There is an overall decrease in the mean median income gap for all educational levels. More pronounced with those with a doctoral degree.</a:t>
          </a:r>
        </a:p>
      </dgm:t>
    </dgm:pt>
    <dgm:pt modelId="{CCCC1DD6-B698-4744-B29C-A5A9BDE3E5FD}" type="parTrans" cxnId="{75A011D8-71A7-4CF5-9B1F-C9EC3D12EE5C}">
      <dgm:prSet/>
      <dgm:spPr/>
      <dgm:t>
        <a:bodyPr/>
        <a:lstStyle/>
        <a:p>
          <a:endParaRPr lang="en-US"/>
        </a:p>
      </dgm:t>
    </dgm:pt>
    <dgm:pt modelId="{7D1B1D14-DE76-4843-A68B-49C7751940D5}" type="sibTrans" cxnId="{75A011D8-71A7-4CF5-9B1F-C9EC3D12EE5C}">
      <dgm:prSet/>
      <dgm:spPr/>
      <dgm:t>
        <a:bodyPr/>
        <a:lstStyle/>
        <a:p>
          <a:endParaRPr lang="en-US"/>
        </a:p>
      </dgm:t>
    </dgm:pt>
    <dgm:pt modelId="{7BE32936-2DC5-EB49-A161-A9591B773A66}" type="pres">
      <dgm:prSet presAssocID="{EE3FCF42-49D2-4C7A-BE68-07063C75C8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89D494-A7FB-234C-A6C9-71DFFEE16F65}" type="pres">
      <dgm:prSet presAssocID="{2678B644-824B-4C74-8BD0-4CC1EA922BAF}" presName="hierRoot1" presStyleCnt="0"/>
      <dgm:spPr/>
    </dgm:pt>
    <dgm:pt modelId="{ED560E9B-37B5-4742-8325-16ECC09CFC53}" type="pres">
      <dgm:prSet presAssocID="{2678B644-824B-4C74-8BD0-4CC1EA922BAF}" presName="composite" presStyleCnt="0"/>
      <dgm:spPr/>
    </dgm:pt>
    <dgm:pt modelId="{E1A3B20E-A266-4A44-8B6F-9DAF1EECAD19}" type="pres">
      <dgm:prSet presAssocID="{2678B644-824B-4C74-8BD0-4CC1EA922BAF}" presName="background" presStyleLbl="node0" presStyleIdx="0" presStyleCnt="2"/>
      <dgm:spPr/>
    </dgm:pt>
    <dgm:pt modelId="{AE642288-96A7-8946-8821-010E6163AEC3}" type="pres">
      <dgm:prSet presAssocID="{2678B644-824B-4C74-8BD0-4CC1EA922BAF}" presName="text" presStyleLbl="fgAcc0" presStyleIdx="0" presStyleCnt="2">
        <dgm:presLayoutVars>
          <dgm:chPref val="3"/>
        </dgm:presLayoutVars>
      </dgm:prSet>
      <dgm:spPr/>
    </dgm:pt>
    <dgm:pt modelId="{04C2C405-1D6D-2645-8210-F16EC4755248}" type="pres">
      <dgm:prSet presAssocID="{2678B644-824B-4C74-8BD0-4CC1EA922BAF}" presName="hierChild2" presStyleCnt="0"/>
      <dgm:spPr/>
    </dgm:pt>
    <dgm:pt modelId="{5025F793-43AB-0344-B0BC-C89D4C93701C}" type="pres">
      <dgm:prSet presAssocID="{70F7538E-7E7D-43DF-8FB9-6180B79D51ED}" presName="hierRoot1" presStyleCnt="0"/>
      <dgm:spPr/>
    </dgm:pt>
    <dgm:pt modelId="{A3ABABCD-402A-0A48-B829-D42D1EA0269F}" type="pres">
      <dgm:prSet presAssocID="{70F7538E-7E7D-43DF-8FB9-6180B79D51ED}" presName="composite" presStyleCnt="0"/>
      <dgm:spPr/>
    </dgm:pt>
    <dgm:pt modelId="{6F19C4E9-6BA8-5B4F-8162-5B855C400CB2}" type="pres">
      <dgm:prSet presAssocID="{70F7538E-7E7D-43DF-8FB9-6180B79D51ED}" presName="background" presStyleLbl="node0" presStyleIdx="1" presStyleCnt="2"/>
      <dgm:spPr/>
    </dgm:pt>
    <dgm:pt modelId="{2F32F914-470F-9F47-9B5B-36BF8BF725CD}" type="pres">
      <dgm:prSet presAssocID="{70F7538E-7E7D-43DF-8FB9-6180B79D51ED}" presName="text" presStyleLbl="fgAcc0" presStyleIdx="1" presStyleCnt="2">
        <dgm:presLayoutVars>
          <dgm:chPref val="3"/>
        </dgm:presLayoutVars>
      </dgm:prSet>
      <dgm:spPr/>
    </dgm:pt>
    <dgm:pt modelId="{F09E13EB-2A63-D243-A307-24B5CA28B9B3}" type="pres">
      <dgm:prSet presAssocID="{70F7538E-7E7D-43DF-8FB9-6180B79D51ED}" presName="hierChild2" presStyleCnt="0"/>
      <dgm:spPr/>
    </dgm:pt>
  </dgm:ptLst>
  <dgm:cxnLst>
    <dgm:cxn modelId="{1DB6FC3F-54A8-AF4E-B3B6-4F70CB186E6D}" type="presOf" srcId="{EE3FCF42-49D2-4C7A-BE68-07063C75C859}" destId="{7BE32936-2DC5-EB49-A161-A9591B773A66}" srcOrd="0" destOrd="0" presId="urn:microsoft.com/office/officeart/2005/8/layout/hierarchy1"/>
    <dgm:cxn modelId="{631F4366-D8A5-F34B-914C-49CEFC8FFB55}" type="presOf" srcId="{2678B644-824B-4C74-8BD0-4CC1EA922BAF}" destId="{AE642288-96A7-8946-8821-010E6163AEC3}" srcOrd="0" destOrd="0" presId="urn:microsoft.com/office/officeart/2005/8/layout/hierarchy1"/>
    <dgm:cxn modelId="{36BD15BD-4BF5-4092-B457-1A56B5D51DD2}" srcId="{EE3FCF42-49D2-4C7A-BE68-07063C75C859}" destId="{2678B644-824B-4C74-8BD0-4CC1EA922BAF}" srcOrd="0" destOrd="0" parTransId="{D3568FA0-8B61-43C1-B6FF-D85220A79159}" sibTransId="{7CEE2E6B-091C-4BF1-B398-F858AB6D09F6}"/>
    <dgm:cxn modelId="{75A011D8-71A7-4CF5-9B1F-C9EC3D12EE5C}" srcId="{EE3FCF42-49D2-4C7A-BE68-07063C75C859}" destId="{70F7538E-7E7D-43DF-8FB9-6180B79D51ED}" srcOrd="1" destOrd="0" parTransId="{CCCC1DD6-B698-4744-B29C-A5A9BDE3E5FD}" sibTransId="{7D1B1D14-DE76-4843-A68B-49C7751940D5}"/>
    <dgm:cxn modelId="{B0CE1DDC-C276-824E-B832-BF43E4E7A332}" type="presOf" srcId="{70F7538E-7E7D-43DF-8FB9-6180B79D51ED}" destId="{2F32F914-470F-9F47-9B5B-36BF8BF725CD}" srcOrd="0" destOrd="0" presId="urn:microsoft.com/office/officeart/2005/8/layout/hierarchy1"/>
    <dgm:cxn modelId="{56628279-2FB7-9945-9011-E8CA0CA99619}" type="presParOf" srcId="{7BE32936-2DC5-EB49-A161-A9591B773A66}" destId="{6989D494-A7FB-234C-A6C9-71DFFEE16F65}" srcOrd="0" destOrd="0" presId="urn:microsoft.com/office/officeart/2005/8/layout/hierarchy1"/>
    <dgm:cxn modelId="{17804C89-DB52-6340-9D7E-A718011BE120}" type="presParOf" srcId="{6989D494-A7FB-234C-A6C9-71DFFEE16F65}" destId="{ED560E9B-37B5-4742-8325-16ECC09CFC53}" srcOrd="0" destOrd="0" presId="urn:microsoft.com/office/officeart/2005/8/layout/hierarchy1"/>
    <dgm:cxn modelId="{2C953802-CB4D-014D-818E-B17529D59692}" type="presParOf" srcId="{ED560E9B-37B5-4742-8325-16ECC09CFC53}" destId="{E1A3B20E-A266-4A44-8B6F-9DAF1EECAD19}" srcOrd="0" destOrd="0" presId="urn:microsoft.com/office/officeart/2005/8/layout/hierarchy1"/>
    <dgm:cxn modelId="{C45DDBFA-DBC8-CE47-84B7-5BD3701D8938}" type="presParOf" srcId="{ED560E9B-37B5-4742-8325-16ECC09CFC53}" destId="{AE642288-96A7-8946-8821-010E6163AEC3}" srcOrd="1" destOrd="0" presId="urn:microsoft.com/office/officeart/2005/8/layout/hierarchy1"/>
    <dgm:cxn modelId="{BCE169D1-80E7-8646-B931-E36E8CA14A54}" type="presParOf" srcId="{6989D494-A7FB-234C-A6C9-71DFFEE16F65}" destId="{04C2C405-1D6D-2645-8210-F16EC4755248}" srcOrd="1" destOrd="0" presId="urn:microsoft.com/office/officeart/2005/8/layout/hierarchy1"/>
    <dgm:cxn modelId="{FB91BBE5-1898-BE43-B9DB-C973CE809C29}" type="presParOf" srcId="{7BE32936-2DC5-EB49-A161-A9591B773A66}" destId="{5025F793-43AB-0344-B0BC-C89D4C93701C}" srcOrd="1" destOrd="0" presId="urn:microsoft.com/office/officeart/2005/8/layout/hierarchy1"/>
    <dgm:cxn modelId="{F612098E-4F24-2149-B1C2-92582E76C64E}" type="presParOf" srcId="{5025F793-43AB-0344-B0BC-C89D4C93701C}" destId="{A3ABABCD-402A-0A48-B829-D42D1EA0269F}" srcOrd="0" destOrd="0" presId="urn:microsoft.com/office/officeart/2005/8/layout/hierarchy1"/>
    <dgm:cxn modelId="{085D4313-2FDE-C347-86D3-862E1DFF384F}" type="presParOf" srcId="{A3ABABCD-402A-0A48-B829-D42D1EA0269F}" destId="{6F19C4E9-6BA8-5B4F-8162-5B855C400CB2}" srcOrd="0" destOrd="0" presId="urn:microsoft.com/office/officeart/2005/8/layout/hierarchy1"/>
    <dgm:cxn modelId="{DBFAB7E2-FAA5-C146-B191-DA1C0A9E3E41}" type="presParOf" srcId="{A3ABABCD-402A-0A48-B829-D42D1EA0269F}" destId="{2F32F914-470F-9F47-9B5B-36BF8BF725CD}" srcOrd="1" destOrd="0" presId="urn:microsoft.com/office/officeart/2005/8/layout/hierarchy1"/>
    <dgm:cxn modelId="{5D0E2513-C193-4F43-B3EC-BDFDD8EC72F7}" type="presParOf" srcId="{5025F793-43AB-0344-B0BC-C89D4C93701C}" destId="{F09E13EB-2A63-D243-A307-24B5CA28B9B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C7517F-836B-414A-91C6-1037D6522FE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E4A928-BD21-4568-BF4F-DC2C59064848}">
      <dgm:prSet/>
      <dgm:spPr/>
      <dgm:t>
        <a:bodyPr/>
        <a:lstStyle/>
        <a:p>
          <a:r>
            <a:rPr lang="en-US"/>
            <a:t>One of the main limitations of the study is the period of interest was limited to five years, 2010-2015. </a:t>
          </a:r>
        </a:p>
      </dgm:t>
    </dgm:pt>
    <dgm:pt modelId="{F89187F2-7F29-4E97-B0C0-7BD485D74514}" type="parTrans" cxnId="{060A71B3-D6B9-4717-BCEF-988C8EB27982}">
      <dgm:prSet/>
      <dgm:spPr/>
      <dgm:t>
        <a:bodyPr/>
        <a:lstStyle/>
        <a:p>
          <a:endParaRPr lang="en-US"/>
        </a:p>
      </dgm:t>
    </dgm:pt>
    <dgm:pt modelId="{1A8CF4B1-5911-445E-BCC8-6FACEFACED6E}" type="sibTrans" cxnId="{060A71B3-D6B9-4717-BCEF-988C8EB27982}">
      <dgm:prSet/>
      <dgm:spPr/>
      <dgm:t>
        <a:bodyPr/>
        <a:lstStyle/>
        <a:p>
          <a:endParaRPr lang="en-US"/>
        </a:p>
      </dgm:t>
    </dgm:pt>
    <dgm:pt modelId="{990DE8E9-4E79-48CC-BF68-3B721FB4E3FD}">
      <dgm:prSet/>
      <dgm:spPr/>
      <dgm:t>
        <a:bodyPr/>
        <a:lstStyle/>
        <a:p>
          <a:r>
            <a:rPr lang="en-US" dirty="0"/>
            <a:t>Future studies could also focus on variables such as immigration status and race. </a:t>
          </a:r>
        </a:p>
      </dgm:t>
    </dgm:pt>
    <dgm:pt modelId="{BF9E2365-C442-42A2-8DA1-2E3561529375}" type="parTrans" cxnId="{3FCE6713-8304-49EA-922D-ED2EA1E7997D}">
      <dgm:prSet/>
      <dgm:spPr/>
      <dgm:t>
        <a:bodyPr/>
        <a:lstStyle/>
        <a:p>
          <a:endParaRPr lang="en-US"/>
        </a:p>
      </dgm:t>
    </dgm:pt>
    <dgm:pt modelId="{F32B86F4-220F-42DF-830F-B11FF156768C}" type="sibTrans" cxnId="{3FCE6713-8304-49EA-922D-ED2EA1E7997D}">
      <dgm:prSet/>
      <dgm:spPr/>
      <dgm:t>
        <a:bodyPr/>
        <a:lstStyle/>
        <a:p>
          <a:endParaRPr lang="en-US"/>
        </a:p>
      </dgm:t>
    </dgm:pt>
    <dgm:pt modelId="{77903FC5-63E8-8841-A153-B41F8FBEEDAD}" type="pres">
      <dgm:prSet presAssocID="{39C7517F-836B-414A-91C6-1037D6522F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C85991-3A9F-BC40-BC64-78830C6F86D1}" type="pres">
      <dgm:prSet presAssocID="{E1E4A928-BD21-4568-BF4F-DC2C59064848}" presName="hierRoot1" presStyleCnt="0"/>
      <dgm:spPr/>
    </dgm:pt>
    <dgm:pt modelId="{A9912154-B929-E446-907C-3AEA06A67D4E}" type="pres">
      <dgm:prSet presAssocID="{E1E4A928-BD21-4568-BF4F-DC2C59064848}" presName="composite" presStyleCnt="0"/>
      <dgm:spPr/>
    </dgm:pt>
    <dgm:pt modelId="{ACF33DB0-F337-9B4E-A37F-EEAEFA055DED}" type="pres">
      <dgm:prSet presAssocID="{E1E4A928-BD21-4568-BF4F-DC2C59064848}" presName="background" presStyleLbl="node0" presStyleIdx="0" presStyleCnt="2"/>
      <dgm:spPr/>
    </dgm:pt>
    <dgm:pt modelId="{BC844602-FB16-614E-9A4C-522FE1332929}" type="pres">
      <dgm:prSet presAssocID="{E1E4A928-BD21-4568-BF4F-DC2C59064848}" presName="text" presStyleLbl="fgAcc0" presStyleIdx="0" presStyleCnt="2">
        <dgm:presLayoutVars>
          <dgm:chPref val="3"/>
        </dgm:presLayoutVars>
      </dgm:prSet>
      <dgm:spPr/>
    </dgm:pt>
    <dgm:pt modelId="{95279A74-F3AA-854A-8906-6242A6955806}" type="pres">
      <dgm:prSet presAssocID="{E1E4A928-BD21-4568-BF4F-DC2C59064848}" presName="hierChild2" presStyleCnt="0"/>
      <dgm:spPr/>
    </dgm:pt>
    <dgm:pt modelId="{8D85DB82-AFA7-F84B-8010-95CC93D1E094}" type="pres">
      <dgm:prSet presAssocID="{990DE8E9-4E79-48CC-BF68-3B721FB4E3FD}" presName="hierRoot1" presStyleCnt="0"/>
      <dgm:spPr/>
    </dgm:pt>
    <dgm:pt modelId="{58D9881D-FE9A-9E43-BAA6-C65956D8CF90}" type="pres">
      <dgm:prSet presAssocID="{990DE8E9-4E79-48CC-BF68-3B721FB4E3FD}" presName="composite" presStyleCnt="0"/>
      <dgm:spPr/>
    </dgm:pt>
    <dgm:pt modelId="{702DE9C9-D071-1841-B73D-7E8E359B0E19}" type="pres">
      <dgm:prSet presAssocID="{990DE8E9-4E79-48CC-BF68-3B721FB4E3FD}" presName="background" presStyleLbl="node0" presStyleIdx="1" presStyleCnt="2"/>
      <dgm:spPr/>
    </dgm:pt>
    <dgm:pt modelId="{91D0946D-1DAF-1D44-9C5E-52E12C7E3318}" type="pres">
      <dgm:prSet presAssocID="{990DE8E9-4E79-48CC-BF68-3B721FB4E3FD}" presName="text" presStyleLbl="fgAcc0" presStyleIdx="1" presStyleCnt="2">
        <dgm:presLayoutVars>
          <dgm:chPref val="3"/>
        </dgm:presLayoutVars>
      </dgm:prSet>
      <dgm:spPr/>
    </dgm:pt>
    <dgm:pt modelId="{9D291A45-395B-C84D-9EDB-5C62ADD890DB}" type="pres">
      <dgm:prSet presAssocID="{990DE8E9-4E79-48CC-BF68-3B721FB4E3FD}" presName="hierChild2" presStyleCnt="0"/>
      <dgm:spPr/>
    </dgm:pt>
  </dgm:ptLst>
  <dgm:cxnLst>
    <dgm:cxn modelId="{3FCE6713-8304-49EA-922D-ED2EA1E7997D}" srcId="{39C7517F-836B-414A-91C6-1037D6522FE0}" destId="{990DE8E9-4E79-48CC-BF68-3B721FB4E3FD}" srcOrd="1" destOrd="0" parTransId="{BF9E2365-C442-42A2-8DA1-2E3561529375}" sibTransId="{F32B86F4-220F-42DF-830F-B11FF156768C}"/>
    <dgm:cxn modelId="{8F2F0C2F-89B0-AF4B-A778-2AA43228313B}" type="presOf" srcId="{39C7517F-836B-414A-91C6-1037D6522FE0}" destId="{77903FC5-63E8-8841-A153-B41F8FBEEDAD}" srcOrd="0" destOrd="0" presId="urn:microsoft.com/office/officeart/2005/8/layout/hierarchy1"/>
    <dgm:cxn modelId="{A582E165-DAD0-F94C-B684-486CDA98EDBE}" type="presOf" srcId="{990DE8E9-4E79-48CC-BF68-3B721FB4E3FD}" destId="{91D0946D-1DAF-1D44-9C5E-52E12C7E3318}" srcOrd="0" destOrd="0" presId="urn:microsoft.com/office/officeart/2005/8/layout/hierarchy1"/>
    <dgm:cxn modelId="{060A71B3-D6B9-4717-BCEF-988C8EB27982}" srcId="{39C7517F-836B-414A-91C6-1037D6522FE0}" destId="{E1E4A928-BD21-4568-BF4F-DC2C59064848}" srcOrd="0" destOrd="0" parTransId="{F89187F2-7F29-4E97-B0C0-7BD485D74514}" sibTransId="{1A8CF4B1-5911-445E-BCC8-6FACEFACED6E}"/>
    <dgm:cxn modelId="{2D7039C7-FA36-254C-BE3C-60D1CEF255AB}" type="presOf" srcId="{E1E4A928-BD21-4568-BF4F-DC2C59064848}" destId="{BC844602-FB16-614E-9A4C-522FE1332929}" srcOrd="0" destOrd="0" presId="urn:microsoft.com/office/officeart/2005/8/layout/hierarchy1"/>
    <dgm:cxn modelId="{DEAD1A2D-3D2D-5D42-A907-5D06EEFA69EE}" type="presParOf" srcId="{77903FC5-63E8-8841-A153-B41F8FBEEDAD}" destId="{66C85991-3A9F-BC40-BC64-78830C6F86D1}" srcOrd="0" destOrd="0" presId="urn:microsoft.com/office/officeart/2005/8/layout/hierarchy1"/>
    <dgm:cxn modelId="{40F780CD-3410-284E-8F1C-EF94815C48EB}" type="presParOf" srcId="{66C85991-3A9F-BC40-BC64-78830C6F86D1}" destId="{A9912154-B929-E446-907C-3AEA06A67D4E}" srcOrd="0" destOrd="0" presId="urn:microsoft.com/office/officeart/2005/8/layout/hierarchy1"/>
    <dgm:cxn modelId="{60509BAD-49B7-8D42-980D-6D45A7D533E4}" type="presParOf" srcId="{A9912154-B929-E446-907C-3AEA06A67D4E}" destId="{ACF33DB0-F337-9B4E-A37F-EEAEFA055DED}" srcOrd="0" destOrd="0" presId="urn:microsoft.com/office/officeart/2005/8/layout/hierarchy1"/>
    <dgm:cxn modelId="{CA8AE04F-5E4B-D746-9FF7-6337328CF6C9}" type="presParOf" srcId="{A9912154-B929-E446-907C-3AEA06A67D4E}" destId="{BC844602-FB16-614E-9A4C-522FE1332929}" srcOrd="1" destOrd="0" presId="urn:microsoft.com/office/officeart/2005/8/layout/hierarchy1"/>
    <dgm:cxn modelId="{1E60550E-0C6F-AB4E-825B-51FFB9F2E79E}" type="presParOf" srcId="{66C85991-3A9F-BC40-BC64-78830C6F86D1}" destId="{95279A74-F3AA-854A-8906-6242A6955806}" srcOrd="1" destOrd="0" presId="urn:microsoft.com/office/officeart/2005/8/layout/hierarchy1"/>
    <dgm:cxn modelId="{2F574E9D-E58F-064D-84C9-5DCB293F7280}" type="presParOf" srcId="{77903FC5-63E8-8841-A153-B41F8FBEEDAD}" destId="{8D85DB82-AFA7-F84B-8010-95CC93D1E094}" srcOrd="1" destOrd="0" presId="urn:microsoft.com/office/officeart/2005/8/layout/hierarchy1"/>
    <dgm:cxn modelId="{42587022-067F-3547-8B69-6AD8A4CA47A1}" type="presParOf" srcId="{8D85DB82-AFA7-F84B-8010-95CC93D1E094}" destId="{58D9881D-FE9A-9E43-BAA6-C65956D8CF90}" srcOrd="0" destOrd="0" presId="urn:microsoft.com/office/officeart/2005/8/layout/hierarchy1"/>
    <dgm:cxn modelId="{A473E088-D453-2A4B-B6AE-253BC2D2EA42}" type="presParOf" srcId="{58D9881D-FE9A-9E43-BAA6-C65956D8CF90}" destId="{702DE9C9-D071-1841-B73D-7E8E359B0E19}" srcOrd="0" destOrd="0" presId="urn:microsoft.com/office/officeart/2005/8/layout/hierarchy1"/>
    <dgm:cxn modelId="{E2049039-5F9E-4A42-B4D8-A49A3BBC2DBB}" type="presParOf" srcId="{58D9881D-FE9A-9E43-BAA6-C65956D8CF90}" destId="{91D0946D-1DAF-1D44-9C5E-52E12C7E3318}" srcOrd="1" destOrd="0" presId="urn:microsoft.com/office/officeart/2005/8/layout/hierarchy1"/>
    <dgm:cxn modelId="{D8E2B0C8-C3EF-354E-AF00-AD1199466784}" type="presParOf" srcId="{8D85DB82-AFA7-F84B-8010-95CC93D1E094}" destId="{9D291A45-395B-C84D-9EDB-5C62ADD890D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550CF-E2CB-F74D-99C9-98626137EBEA}">
      <dsp:nvSpPr>
        <dsp:cNvPr id="0" name=""/>
        <dsp:cNvSpPr/>
      </dsp:nvSpPr>
      <dsp:spPr>
        <a:xfrm>
          <a:off x="0" y="229124"/>
          <a:ext cx="6496050" cy="15830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1. Males reported a higher mean median income when compared to females at all levels of education.</a:t>
          </a:r>
        </a:p>
      </dsp:txBody>
      <dsp:txXfrm>
        <a:off x="77276" y="306400"/>
        <a:ext cx="6341498" cy="1428458"/>
      </dsp:txXfrm>
    </dsp:sp>
    <dsp:sp modelId="{2331ACE5-06FB-AF42-93BA-B18CFEC526BF}">
      <dsp:nvSpPr>
        <dsp:cNvPr id="0" name=""/>
        <dsp:cNvSpPr/>
      </dsp:nvSpPr>
      <dsp:spPr>
        <a:xfrm>
          <a:off x="0" y="1875494"/>
          <a:ext cx="6496050" cy="1583010"/>
        </a:xfrm>
        <a:prstGeom prst="roundRec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 The differences in mean median income earned was most pronounced among those who had a professional degree.</a:t>
          </a:r>
        </a:p>
      </dsp:txBody>
      <dsp:txXfrm>
        <a:off x="77276" y="1952770"/>
        <a:ext cx="6341498" cy="1428458"/>
      </dsp:txXfrm>
    </dsp:sp>
    <dsp:sp modelId="{C6C29ADB-08E6-7649-8E57-ADE3B8040E3A}">
      <dsp:nvSpPr>
        <dsp:cNvPr id="0" name=""/>
        <dsp:cNvSpPr/>
      </dsp:nvSpPr>
      <dsp:spPr>
        <a:xfrm>
          <a:off x="0" y="3521865"/>
          <a:ext cx="6496050" cy="158301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3. </a:t>
          </a:r>
          <a:r>
            <a:rPr lang="en-GB" sz="2200" kern="1200" dirty="0"/>
            <a:t>All the differences between mean median income for each level of education was statistically significant, which means they did not occur by chance. </a:t>
          </a:r>
          <a:endParaRPr lang="en-US" sz="2200" kern="1200" dirty="0"/>
        </a:p>
      </dsp:txBody>
      <dsp:txXfrm>
        <a:off x="77276" y="3599141"/>
        <a:ext cx="6341498" cy="14284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5D368-65DA-634E-ACD9-E9ACEC5270DC}">
      <dsp:nvSpPr>
        <dsp:cNvPr id="0" name=""/>
        <dsp:cNvSpPr/>
      </dsp:nvSpPr>
      <dsp:spPr>
        <a:xfrm>
          <a:off x="0" y="0"/>
          <a:ext cx="9055271" cy="222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4. Higher incomes were mainly associated with those with a professional degree for both males and females.</a:t>
          </a:r>
        </a:p>
      </dsp:txBody>
      <dsp:txXfrm>
        <a:off x="65171" y="65171"/>
        <a:ext cx="6755458" cy="2094755"/>
      </dsp:txXfrm>
    </dsp:sp>
    <dsp:sp modelId="{7806DA87-849C-C046-85C4-0E7025F084EC}">
      <dsp:nvSpPr>
        <dsp:cNvPr id="0" name=""/>
        <dsp:cNvSpPr/>
      </dsp:nvSpPr>
      <dsp:spPr>
        <a:xfrm>
          <a:off x="1597988" y="2719564"/>
          <a:ext cx="9055271" cy="2225097"/>
        </a:xfrm>
        <a:prstGeom prst="roundRect">
          <a:avLst>
            <a:gd name="adj" fmla="val 10000"/>
          </a:avLst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5. There is progress towards a decrease in the mean median income gap for males and females at all levels of education as all differences were trending towards 0.</a:t>
          </a:r>
        </a:p>
      </dsp:txBody>
      <dsp:txXfrm>
        <a:off x="1663159" y="2784735"/>
        <a:ext cx="5880626" cy="2094755"/>
      </dsp:txXfrm>
    </dsp:sp>
    <dsp:sp modelId="{BFC4236A-0412-0946-A359-08D3547E9CA8}">
      <dsp:nvSpPr>
        <dsp:cNvPr id="0" name=""/>
        <dsp:cNvSpPr/>
      </dsp:nvSpPr>
      <dsp:spPr>
        <a:xfrm>
          <a:off x="7608957" y="1749174"/>
          <a:ext cx="1446313" cy="1446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34377" y="1749174"/>
        <a:ext cx="795473" cy="1088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BD6E4-4F5F-184C-9A15-333B169E8DBF}">
      <dsp:nvSpPr>
        <dsp:cNvPr id="0" name=""/>
        <dsp:cNvSpPr/>
      </dsp:nvSpPr>
      <dsp:spPr>
        <a:xfrm>
          <a:off x="3752660" y="1682134"/>
          <a:ext cx="1441829" cy="14418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Median income employment of post-secondary graduates 2010-2015</a:t>
          </a:r>
        </a:p>
      </dsp:txBody>
      <dsp:txXfrm>
        <a:off x="3823044" y="1752518"/>
        <a:ext cx="1301061" cy="1301061"/>
      </dsp:txXfrm>
    </dsp:sp>
    <dsp:sp modelId="{5BAAE708-2903-E14E-A05F-448826087A07}">
      <dsp:nvSpPr>
        <dsp:cNvPr id="0" name=""/>
        <dsp:cNvSpPr/>
      </dsp:nvSpPr>
      <dsp:spPr>
        <a:xfrm rot="16200000">
          <a:off x="4115727" y="1324286"/>
          <a:ext cx="7156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695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D960C-BC75-794D-9588-8DAD578C77AA}">
      <dsp:nvSpPr>
        <dsp:cNvPr id="0" name=""/>
        <dsp:cNvSpPr/>
      </dsp:nvSpPr>
      <dsp:spPr>
        <a:xfrm>
          <a:off x="3990562" y="413"/>
          <a:ext cx="966025" cy="966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Statistics Canada</a:t>
          </a:r>
        </a:p>
      </dsp:txBody>
      <dsp:txXfrm>
        <a:off x="4037719" y="47570"/>
        <a:ext cx="871711" cy="871711"/>
      </dsp:txXfrm>
    </dsp:sp>
    <dsp:sp modelId="{0779C28A-4B60-FF4C-9D63-75C88C0BD9B1}">
      <dsp:nvSpPr>
        <dsp:cNvPr id="0" name=""/>
        <dsp:cNvSpPr/>
      </dsp:nvSpPr>
      <dsp:spPr>
        <a:xfrm rot="1872288">
          <a:off x="5098879" y="3182116"/>
          <a:ext cx="132168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1688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8C06B-58DF-494E-9CE0-9B9A2B1AB61D}">
      <dsp:nvSpPr>
        <dsp:cNvPr id="0" name=""/>
        <dsp:cNvSpPr/>
      </dsp:nvSpPr>
      <dsp:spPr>
        <a:xfrm>
          <a:off x="6324957" y="3334064"/>
          <a:ext cx="966025" cy="966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Educational qualification</a:t>
          </a:r>
        </a:p>
      </dsp:txBody>
      <dsp:txXfrm>
        <a:off x="6372114" y="3381221"/>
        <a:ext cx="871711" cy="871711"/>
      </dsp:txXfrm>
    </dsp:sp>
    <dsp:sp modelId="{D688A833-91D0-C54D-AA15-74478052623C}">
      <dsp:nvSpPr>
        <dsp:cNvPr id="0" name=""/>
        <dsp:cNvSpPr/>
      </dsp:nvSpPr>
      <dsp:spPr>
        <a:xfrm rot="5400000">
          <a:off x="4115727" y="3481812"/>
          <a:ext cx="7156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695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59333-6165-574A-9A36-B20139B3FBCA}">
      <dsp:nvSpPr>
        <dsp:cNvPr id="0" name=""/>
        <dsp:cNvSpPr/>
      </dsp:nvSpPr>
      <dsp:spPr>
        <a:xfrm>
          <a:off x="3990562" y="3839660"/>
          <a:ext cx="966025" cy="966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Field of study &amp; no. of graduates</a:t>
          </a:r>
        </a:p>
      </dsp:txBody>
      <dsp:txXfrm>
        <a:off x="4037719" y="3886817"/>
        <a:ext cx="871711" cy="871711"/>
      </dsp:txXfrm>
    </dsp:sp>
    <dsp:sp modelId="{3FE30EEE-D452-1749-AC0F-D1725A0F7780}">
      <dsp:nvSpPr>
        <dsp:cNvPr id="0" name=""/>
        <dsp:cNvSpPr/>
      </dsp:nvSpPr>
      <dsp:spPr>
        <a:xfrm rot="8852139">
          <a:off x="2558695" y="3209298"/>
          <a:ext cx="12951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5165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BB0FE-359E-6741-BF7F-9630BD799ABB}">
      <dsp:nvSpPr>
        <dsp:cNvPr id="0" name=""/>
        <dsp:cNvSpPr/>
      </dsp:nvSpPr>
      <dsp:spPr>
        <a:xfrm>
          <a:off x="1693870" y="3381182"/>
          <a:ext cx="966025" cy="966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Year &amp; </a:t>
          </a:r>
          <a:r>
            <a:rPr lang="en-GB" sz="2300" kern="1200" dirty="0"/>
            <a:t>sex</a:t>
          </a:r>
        </a:p>
      </dsp:txBody>
      <dsp:txXfrm>
        <a:off x="1741027" y="3428339"/>
        <a:ext cx="871711" cy="8717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56401-5F4F-1841-95CE-0F7915F0EEF8}">
      <dsp:nvSpPr>
        <dsp:cNvPr id="0" name=""/>
        <dsp:cNvSpPr/>
      </dsp:nvSpPr>
      <dsp:spPr>
        <a:xfrm>
          <a:off x="2709333" y="0"/>
          <a:ext cx="2709333" cy="2709333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Sex</a:t>
          </a:r>
        </a:p>
      </dsp:txBody>
      <dsp:txXfrm>
        <a:off x="3386666" y="1354667"/>
        <a:ext cx="1354667" cy="1354666"/>
      </dsp:txXfrm>
    </dsp:sp>
    <dsp:sp modelId="{E640B3CB-5C30-6845-8FE4-9004C49CE5D6}">
      <dsp:nvSpPr>
        <dsp:cNvPr id="0" name=""/>
        <dsp:cNvSpPr/>
      </dsp:nvSpPr>
      <dsp:spPr>
        <a:xfrm>
          <a:off x="1354666" y="2709333"/>
          <a:ext cx="2709333" cy="2709333"/>
        </a:xfrm>
        <a:prstGeom prst="triangle">
          <a:avLst/>
        </a:prstGeom>
        <a:solidFill>
          <a:schemeClr val="accent4">
            <a:hueOff val="886254"/>
            <a:satOff val="321"/>
            <a:lumOff val="-26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Median Income</a:t>
          </a:r>
        </a:p>
      </dsp:txBody>
      <dsp:txXfrm>
        <a:off x="2031999" y="4064000"/>
        <a:ext cx="1354667" cy="1354666"/>
      </dsp:txXfrm>
    </dsp:sp>
    <dsp:sp modelId="{6981796A-6443-5F48-95E7-A5B711CB3C91}">
      <dsp:nvSpPr>
        <dsp:cNvPr id="0" name=""/>
        <dsp:cNvSpPr/>
      </dsp:nvSpPr>
      <dsp:spPr>
        <a:xfrm rot="10800000">
          <a:off x="2709333" y="2709333"/>
          <a:ext cx="2709333" cy="2709333"/>
        </a:xfrm>
        <a:prstGeom prst="triangle">
          <a:avLst/>
        </a:prstGeom>
        <a:solidFill>
          <a:schemeClr val="accent4">
            <a:hueOff val="1772507"/>
            <a:satOff val="641"/>
            <a:lumOff val="-52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Year</a:t>
          </a:r>
        </a:p>
      </dsp:txBody>
      <dsp:txXfrm rot="10800000">
        <a:off x="3386666" y="2709333"/>
        <a:ext cx="1354667" cy="1354666"/>
      </dsp:txXfrm>
    </dsp:sp>
    <dsp:sp modelId="{A1367A1F-449C-0A4A-A5F4-CA41DDD8045D}">
      <dsp:nvSpPr>
        <dsp:cNvPr id="0" name=""/>
        <dsp:cNvSpPr/>
      </dsp:nvSpPr>
      <dsp:spPr>
        <a:xfrm>
          <a:off x="4064000" y="2709333"/>
          <a:ext cx="2709333" cy="2709333"/>
        </a:xfrm>
        <a:prstGeom prst="triangle">
          <a:avLst/>
        </a:prstGeom>
        <a:solidFill>
          <a:schemeClr val="accent4">
            <a:hueOff val="2658761"/>
            <a:satOff val="962"/>
            <a:lumOff val="-784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Educational qualification</a:t>
          </a:r>
        </a:p>
      </dsp:txBody>
      <dsp:txXfrm>
        <a:off x="4741333" y="4064000"/>
        <a:ext cx="1354667" cy="1354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96D8F-887E-8F48-906C-9F5858976254}">
      <dsp:nvSpPr>
        <dsp:cNvPr id="0" name=""/>
        <dsp:cNvSpPr/>
      </dsp:nvSpPr>
      <dsp:spPr>
        <a:xfrm>
          <a:off x="1330" y="177543"/>
          <a:ext cx="4668304" cy="2964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B8067-D2BC-0044-9D31-40A79C14BF7F}">
      <dsp:nvSpPr>
        <dsp:cNvPr id="0" name=""/>
        <dsp:cNvSpPr/>
      </dsp:nvSpPr>
      <dsp:spPr>
        <a:xfrm>
          <a:off x="520030" y="670308"/>
          <a:ext cx="4668304" cy="2964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1</a:t>
          </a:r>
          <a:r>
            <a:rPr lang="en-US" sz="2300" kern="1200"/>
            <a:t>. The data was transformed from wide to long format, thus abiding by the principles of 'tidy data' where each row represents an observation, and each column represents a variable. </a:t>
          </a:r>
        </a:p>
      </dsp:txBody>
      <dsp:txXfrm>
        <a:off x="606854" y="757132"/>
        <a:ext cx="4494656" cy="2790725"/>
      </dsp:txXfrm>
    </dsp:sp>
    <dsp:sp modelId="{D53B5C9D-62CD-EC4D-94BC-AF306A5295B7}">
      <dsp:nvSpPr>
        <dsp:cNvPr id="0" name=""/>
        <dsp:cNvSpPr/>
      </dsp:nvSpPr>
      <dsp:spPr>
        <a:xfrm>
          <a:off x="5707035" y="177543"/>
          <a:ext cx="4668304" cy="2964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6EBC6-DBCA-BC4C-AFC8-9A9BAE3EB2E5}">
      <dsp:nvSpPr>
        <dsp:cNvPr id="0" name=""/>
        <dsp:cNvSpPr/>
      </dsp:nvSpPr>
      <dsp:spPr>
        <a:xfrm>
          <a:off x="6225735" y="670308"/>
          <a:ext cx="4668304" cy="2964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2</a:t>
          </a:r>
          <a:r>
            <a:rPr lang="en-US" sz="2300" kern="1200"/>
            <a:t>. The new column headings were: "ID" (Identification number), "Education qualification", "Area of study", "Sex", "Year", "sum of graduates", and "sum of median income".</a:t>
          </a:r>
        </a:p>
      </dsp:txBody>
      <dsp:txXfrm>
        <a:off x="6312559" y="757132"/>
        <a:ext cx="4494656" cy="27907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22BC1-1880-1B48-95B2-2180E01E0DA3}">
      <dsp:nvSpPr>
        <dsp:cNvPr id="0" name=""/>
        <dsp:cNvSpPr/>
      </dsp:nvSpPr>
      <dsp:spPr>
        <a:xfrm>
          <a:off x="1300" y="124484"/>
          <a:ext cx="4260263" cy="42602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"Sex", </a:t>
          </a:r>
          <a:r>
            <a:rPr lang="en-US" sz="2900" kern="1200"/>
            <a:t>"Education </a:t>
          </a:r>
          <a:r>
            <a:rPr lang="en-US" sz="2900" kern="1200" dirty="0"/>
            <a:t>qualification," and "Area of study" were changed into factors.</a:t>
          </a:r>
        </a:p>
      </dsp:txBody>
      <dsp:txXfrm>
        <a:off x="625201" y="748385"/>
        <a:ext cx="3012461" cy="3012461"/>
      </dsp:txXfrm>
    </dsp:sp>
    <dsp:sp modelId="{ECBCDCB3-C987-7F48-B911-46ACB70DBD4E}">
      <dsp:nvSpPr>
        <dsp:cNvPr id="0" name=""/>
        <dsp:cNvSpPr/>
      </dsp:nvSpPr>
      <dsp:spPr>
        <a:xfrm rot="5400000">
          <a:off x="4613035" y="1690131"/>
          <a:ext cx="1491092" cy="1128969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4255E-FD28-4A4B-ACFA-DD20837900C9}">
      <dsp:nvSpPr>
        <dsp:cNvPr id="0" name=""/>
        <dsp:cNvSpPr/>
      </dsp:nvSpPr>
      <dsp:spPr>
        <a:xfrm>
          <a:off x="6391695" y="124484"/>
          <a:ext cx="4260263" cy="426026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All missing values were replaced with NA for ease of calculation and preparation of charts.</a:t>
          </a:r>
        </a:p>
      </dsp:txBody>
      <dsp:txXfrm>
        <a:off x="7015596" y="748385"/>
        <a:ext cx="3012461" cy="30124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82717-4ACC-004C-B850-450CAA004A01}">
      <dsp:nvSpPr>
        <dsp:cNvPr id="0" name=""/>
        <dsp:cNvSpPr/>
      </dsp:nvSpPr>
      <dsp:spPr>
        <a:xfrm>
          <a:off x="0" y="0"/>
          <a:ext cx="9141070" cy="1417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Males reported a higher mean median income when compared to females at all levels of education.</a:t>
          </a:r>
        </a:p>
      </dsp:txBody>
      <dsp:txXfrm>
        <a:off x="41508" y="41508"/>
        <a:ext cx="7611808" cy="1334177"/>
      </dsp:txXfrm>
    </dsp:sp>
    <dsp:sp modelId="{C9D5C645-6CC4-A34F-8EF2-A2B757DC1EAF}">
      <dsp:nvSpPr>
        <dsp:cNvPr id="0" name=""/>
        <dsp:cNvSpPr/>
      </dsp:nvSpPr>
      <dsp:spPr>
        <a:xfrm>
          <a:off x="806565" y="1653392"/>
          <a:ext cx="9141070" cy="14171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The differences in mean median income earned was most pronounced among those who had a professional degree with females earning 16600 less than their male counterpart. </a:t>
          </a:r>
        </a:p>
      </dsp:txBody>
      <dsp:txXfrm>
        <a:off x="848073" y="1694900"/>
        <a:ext cx="7330313" cy="1334177"/>
      </dsp:txXfrm>
    </dsp:sp>
    <dsp:sp modelId="{28881AB6-1691-8540-826C-B7EA446F477C}">
      <dsp:nvSpPr>
        <dsp:cNvPr id="0" name=""/>
        <dsp:cNvSpPr/>
      </dsp:nvSpPr>
      <dsp:spPr>
        <a:xfrm>
          <a:off x="1613130" y="3306785"/>
          <a:ext cx="9141070" cy="1417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All the differences between mean median income for each level of education was statistically significant, which means they did not occur by chance. </a:t>
          </a:r>
        </a:p>
      </dsp:txBody>
      <dsp:txXfrm>
        <a:off x="1654638" y="3348293"/>
        <a:ext cx="7330313" cy="1334177"/>
      </dsp:txXfrm>
    </dsp:sp>
    <dsp:sp modelId="{36F9DFEE-4A55-BC40-9A5E-75E70235587A}">
      <dsp:nvSpPr>
        <dsp:cNvPr id="0" name=""/>
        <dsp:cNvSpPr/>
      </dsp:nvSpPr>
      <dsp:spPr>
        <a:xfrm>
          <a:off x="8219894" y="1074705"/>
          <a:ext cx="921175" cy="9211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427158" y="1074705"/>
        <a:ext cx="506647" cy="693184"/>
      </dsp:txXfrm>
    </dsp:sp>
    <dsp:sp modelId="{DF1C6557-D0E7-8847-B2B9-BD894FC737F3}">
      <dsp:nvSpPr>
        <dsp:cNvPr id="0" name=""/>
        <dsp:cNvSpPr/>
      </dsp:nvSpPr>
      <dsp:spPr>
        <a:xfrm>
          <a:off x="9026460" y="2718649"/>
          <a:ext cx="921175" cy="92117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233724" y="2718649"/>
        <a:ext cx="506647" cy="6931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3B20E-A266-4A44-8B6F-9DAF1EECAD1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42288-96A7-8946-8821-010E6163AEC3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4</a:t>
          </a:r>
          <a:r>
            <a:rPr lang="en-US" sz="2500" kern="1200"/>
            <a:t>. The </a:t>
          </a:r>
          <a:r>
            <a:rPr lang="en-US" sz="2500" kern="1200" dirty="0"/>
            <a:t>strongest association of median income between sexes was seen among those with professional degrees.</a:t>
          </a:r>
        </a:p>
      </dsp:txBody>
      <dsp:txXfrm>
        <a:off x="681328" y="570834"/>
        <a:ext cx="4425508" cy="2747791"/>
      </dsp:txXfrm>
    </dsp:sp>
    <dsp:sp modelId="{6F19C4E9-6BA8-5B4F-8162-5B855C400CB2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2F914-470F-9F47-9B5B-36BF8BF725CD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5. There is an overall decrease in the mean median income gap for all educational levels. More pronounced with those with a doctoral degree.</a:t>
          </a:r>
        </a:p>
      </dsp:txBody>
      <dsp:txXfrm>
        <a:off x="6299253" y="570834"/>
        <a:ext cx="4425508" cy="27477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33DB0-F337-9B4E-A37F-EEAEFA055DED}">
      <dsp:nvSpPr>
        <dsp:cNvPr id="0" name=""/>
        <dsp:cNvSpPr/>
      </dsp:nvSpPr>
      <dsp:spPr>
        <a:xfrm>
          <a:off x="1282" y="731007"/>
          <a:ext cx="4500966" cy="2858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44602-FB16-614E-9A4C-522FE1332929}">
      <dsp:nvSpPr>
        <dsp:cNvPr id="0" name=""/>
        <dsp:cNvSpPr/>
      </dsp:nvSpPr>
      <dsp:spPr>
        <a:xfrm>
          <a:off x="501389" y="1206109"/>
          <a:ext cx="4500966" cy="2858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One of the main limitations of the study is the period of interest was limited to five years, 2010-2015. </a:t>
          </a:r>
        </a:p>
      </dsp:txBody>
      <dsp:txXfrm>
        <a:off x="585100" y="1289820"/>
        <a:ext cx="4333544" cy="2690691"/>
      </dsp:txXfrm>
    </dsp:sp>
    <dsp:sp modelId="{702DE9C9-D071-1841-B73D-7E8E359B0E19}">
      <dsp:nvSpPr>
        <dsp:cNvPr id="0" name=""/>
        <dsp:cNvSpPr/>
      </dsp:nvSpPr>
      <dsp:spPr>
        <a:xfrm>
          <a:off x="5502463" y="731007"/>
          <a:ext cx="4500966" cy="2858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0946D-1DAF-1D44-9C5E-52E12C7E3318}">
      <dsp:nvSpPr>
        <dsp:cNvPr id="0" name=""/>
        <dsp:cNvSpPr/>
      </dsp:nvSpPr>
      <dsp:spPr>
        <a:xfrm>
          <a:off x="6002570" y="1206109"/>
          <a:ext cx="4500966" cy="2858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Future studies could also focus on variables such as immigration status and race. </a:t>
          </a:r>
        </a:p>
      </dsp:txBody>
      <dsp:txXfrm>
        <a:off x="6086281" y="1289820"/>
        <a:ext cx="4333544" cy="2690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8CE7A-1CBF-8899-8B96-C900D5E0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-54429"/>
            <a:ext cx="12355286" cy="70601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DA2823-BC4C-35A3-3038-5BFB64354A38}"/>
              </a:ext>
            </a:extLst>
          </p:cNvPr>
          <p:cNvSpPr txBox="1">
            <a:spLocks/>
          </p:cNvSpPr>
          <p:nvPr/>
        </p:nvSpPr>
        <p:spPr>
          <a:xfrm>
            <a:off x="403842" y="1584596"/>
            <a:ext cx="10329472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5000" b="1" dirty="0">
                <a:solidFill>
                  <a:schemeClr val="tx1"/>
                </a:solidFill>
              </a:rPr>
              <a:t>An examination of educational qualification on income among male and female graduates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298992A-FE0B-7393-C940-314C4EDDA2EC}"/>
              </a:ext>
            </a:extLst>
          </p:cNvPr>
          <p:cNvSpPr txBox="1">
            <a:spLocks/>
          </p:cNvSpPr>
          <p:nvPr/>
        </p:nvSpPr>
        <p:spPr>
          <a:xfrm>
            <a:off x="797767" y="491417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By: Roy McPherson</a:t>
            </a:r>
          </a:p>
          <a:p>
            <a:pPr marL="0" indent="0">
              <a:buNone/>
            </a:pPr>
            <a:r>
              <a:rPr lang="en-US" dirty="0"/>
              <a:t>Date</a:t>
            </a:r>
            <a:r>
              <a:rPr lang="en-US"/>
              <a:t>: 2022</a:t>
            </a:r>
            <a:endParaRPr lang="en-US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2A71E35-A606-21A0-6399-4812B5959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67" y="162196"/>
            <a:ext cx="1422400" cy="1422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574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B432E-DCCA-51A1-BA6B-9FDED35A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Data cleaning (1 of 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F683B0C-8B77-F021-8F1D-3D29B74930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003840"/>
              </p:ext>
            </p:extLst>
          </p:nvPr>
        </p:nvGraphicFramePr>
        <p:xfrm>
          <a:off x="648930" y="2402308"/>
          <a:ext cx="10895370" cy="381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1545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05C8-4EAB-E748-9260-A28F6038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1" dirty="0"/>
              <a:t>Data cleaning (2 of 2)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AF5A0-8DAF-44C8-48D9-6C8B68E67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918471"/>
              </p:ext>
            </p:extLst>
          </p:nvPr>
        </p:nvGraphicFramePr>
        <p:xfrm>
          <a:off x="646111" y="1687286"/>
          <a:ext cx="10653260" cy="4509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31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50EFF-0AA8-263F-395B-B9C30759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34720"/>
            <a:ext cx="9252154" cy="82593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EBEBEB"/>
                </a:solidFill>
              </a:rPr>
              <a:t>Analysis of findings </a:t>
            </a:r>
            <a:r>
              <a:rPr lang="en-US" sz="4400" b="1" dirty="0">
                <a:solidFill>
                  <a:schemeClr val="bg1"/>
                </a:solidFill>
              </a:rPr>
              <a:t>(1 of 6)</a:t>
            </a:r>
            <a:br>
              <a:rPr lang="en-US" sz="44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rgbClr val="EBEBEB"/>
                </a:solidFill>
              </a:rPr>
            </a:br>
            <a:endParaRPr lang="en-US" b="1" dirty="0">
              <a:solidFill>
                <a:srgbClr val="EBEBEB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218C260-8FC9-990E-A337-730B4E08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0" y="1952630"/>
            <a:ext cx="10225899" cy="3375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638E3-AEDA-4722-6E7B-DCB8810FA28E}"/>
              </a:ext>
            </a:extLst>
          </p:cNvPr>
          <p:cNvSpPr txBox="1"/>
          <p:nvPr/>
        </p:nvSpPr>
        <p:spPr>
          <a:xfrm>
            <a:off x="453581" y="5936910"/>
            <a:ext cx="1104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Those with a doctoral degree deviated the most from the mean when compared to other qualifications.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C3EF9-A082-CF9B-B91A-4271F9B018E7}"/>
              </a:ext>
            </a:extLst>
          </p:cNvPr>
          <p:cNvSpPr txBox="1"/>
          <p:nvPr/>
        </p:nvSpPr>
        <p:spPr>
          <a:xfrm>
            <a:off x="555172" y="1295371"/>
            <a:ext cx="4561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EBEBEB"/>
                </a:solidFill>
              </a:rPr>
              <a:t>Demographics</a:t>
            </a:r>
            <a:endParaRPr lang="en-US" sz="2400" i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93E7B-93AF-3AA3-3433-35E7754994B1}"/>
              </a:ext>
            </a:extLst>
          </p:cNvPr>
          <p:cNvSpPr txBox="1"/>
          <p:nvPr/>
        </p:nvSpPr>
        <p:spPr>
          <a:xfrm>
            <a:off x="142504" y="5328620"/>
            <a:ext cx="118120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600" b="1" dirty="0">
                <a:effectLst/>
                <a:latin typeface="LMRoman12"/>
              </a:rPr>
              <a:t>Figure 1</a:t>
            </a:r>
            <a:r>
              <a:rPr lang="en-JM" sz="1600" dirty="0">
                <a:effectLst/>
                <a:latin typeface="LMRoman12"/>
              </a:rPr>
              <a:t>: Number of graduates and standard deviation of median income by educational qualification </a:t>
            </a:r>
            <a:endParaRPr lang="en-JM" sz="16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22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4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A20F0A4E-15A0-3263-932B-6AFACC48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1363315"/>
            <a:ext cx="4045657" cy="658366"/>
          </a:xfrm>
        </p:spPr>
        <p:txBody>
          <a:bodyPr anchor="b">
            <a:normAutofit fontScale="90000"/>
          </a:bodyPr>
          <a:lstStyle/>
          <a:p>
            <a:r>
              <a:rPr lang="en-US" sz="2000" b="1" i="1" u="sng" dirty="0">
                <a:solidFill>
                  <a:srgbClr val="EBEBEB"/>
                </a:solidFill>
              </a:rPr>
              <a:t>Bivariate and inferential analysis</a:t>
            </a:r>
          </a:p>
        </p:txBody>
      </p:sp>
      <p:sp>
        <p:nvSpPr>
          <p:cNvPr id="66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Freeform: Shape 5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68" name="Rectangle 5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C3713796-B571-E4DD-2650-D464BB838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Males reported a higher mean median income when compared to females.</a:t>
            </a:r>
          </a:p>
        </p:txBody>
      </p:sp>
      <p:pic>
        <p:nvPicPr>
          <p:cNvPr id="17" name="Content Placeholder 16" descr="Chart, bar chart&#10;&#10;Description automatically generated">
            <a:extLst>
              <a:ext uri="{FF2B5EF4-FFF2-40B4-BE49-F238E27FC236}">
                <a16:creationId xmlns:a16="http://schemas.microsoft.com/office/drawing/2014/main" id="{8E702450-3033-2893-378E-8F25F9B0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363315"/>
            <a:ext cx="7485128" cy="4790482"/>
          </a:xfrm>
          <a:prstGeom prst="rect">
            <a:avLst/>
          </a:prstGeom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BA4F6F-66DA-3ED3-9DEA-038495C17D21}"/>
              </a:ext>
            </a:extLst>
          </p:cNvPr>
          <p:cNvSpPr txBox="1"/>
          <p:nvPr/>
        </p:nvSpPr>
        <p:spPr>
          <a:xfrm>
            <a:off x="169117" y="204604"/>
            <a:ext cx="377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Analysis of findings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(2 of 6)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CB5B58-55E2-4B1D-8F0F-DB0368FB25EE}"/>
              </a:ext>
            </a:extLst>
          </p:cNvPr>
          <p:cNvSpPr txBox="1"/>
          <p:nvPr/>
        </p:nvSpPr>
        <p:spPr>
          <a:xfrm>
            <a:off x="5035137" y="6153797"/>
            <a:ext cx="6804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800" b="1" dirty="0">
                <a:effectLst/>
                <a:latin typeface="LMRoman12"/>
              </a:rPr>
              <a:t>Figure 2</a:t>
            </a:r>
            <a:r>
              <a:rPr lang="en-JM" sz="1800" dirty="0">
                <a:effectLst/>
                <a:latin typeface="LMRoman12"/>
              </a:rPr>
              <a:t>: Mean median income by sex and educational qualification </a:t>
            </a:r>
            <a:endParaRPr lang="en-JM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5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5589B-EAE7-C1EA-C2E8-E5AE0EEA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7" y="1143000"/>
            <a:ext cx="4281920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EBEBEB"/>
                </a:solidFill>
              </a:rPr>
              <a:t>Analysis of findings</a:t>
            </a:r>
            <a:br>
              <a:rPr lang="en-US" sz="3200" b="1" dirty="0">
                <a:solidFill>
                  <a:srgbClr val="EBEBEB"/>
                </a:solidFill>
              </a:rPr>
            </a:br>
            <a:r>
              <a:rPr lang="en-US" sz="3200" b="1" dirty="0">
                <a:solidFill>
                  <a:srgbClr val="EBEBEB"/>
                </a:solidFill>
              </a:rPr>
              <a:t>        </a:t>
            </a:r>
            <a:r>
              <a:rPr lang="en-US" sz="3200" b="1" dirty="0">
                <a:solidFill>
                  <a:schemeClr val="bg1"/>
                </a:solidFill>
              </a:rPr>
              <a:t>(3 of 6)</a:t>
            </a:r>
            <a:br>
              <a:rPr lang="en-US" sz="3200" b="1" dirty="0">
                <a:solidFill>
                  <a:schemeClr val="bg1"/>
                </a:solidFill>
              </a:rPr>
            </a:br>
            <a:br>
              <a:rPr lang="en-US" sz="3200" b="1" dirty="0">
                <a:solidFill>
                  <a:srgbClr val="EBEBEB"/>
                </a:solidFill>
              </a:rPr>
            </a:br>
            <a:endParaRPr lang="en-US" sz="3200" dirty="0">
              <a:solidFill>
                <a:srgbClr val="EBEBEB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65FC2B-E0A7-2F8A-7987-02B3BF5F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FFFF"/>
                </a:solidFill>
              </a:rPr>
              <a:t>Largest difference</a:t>
            </a:r>
            <a:r>
              <a:rPr lang="en-US" sz="1800" dirty="0">
                <a:solidFill>
                  <a:srgbClr val="FFFFFF"/>
                </a:solidFill>
              </a:rPr>
              <a:t>: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Females earned 16600 less than males. 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b="1" dirty="0">
                <a:solidFill>
                  <a:srgbClr val="FFFFFF"/>
                </a:solidFill>
              </a:rPr>
              <a:t>Smallest difference</a:t>
            </a:r>
            <a:r>
              <a:rPr lang="en-US" sz="1800" dirty="0">
                <a:solidFill>
                  <a:srgbClr val="FFFFFF"/>
                </a:solidFill>
              </a:rPr>
              <a:t>: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Females earned 7029 less than males.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2B92DD5-A374-6D01-490E-A34F12B5D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752" y="1294410"/>
            <a:ext cx="7446184" cy="413411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5532B-1D9A-E740-45AA-DBDF7E949B0E}"/>
              </a:ext>
            </a:extLst>
          </p:cNvPr>
          <p:cNvSpPr txBox="1"/>
          <p:nvPr/>
        </p:nvSpPr>
        <p:spPr>
          <a:xfrm>
            <a:off x="4868883" y="5723906"/>
            <a:ext cx="6353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800" b="1" dirty="0">
                <a:effectLst/>
                <a:latin typeface="LMRoman12"/>
              </a:rPr>
              <a:t>Figure 3</a:t>
            </a:r>
            <a:r>
              <a:rPr lang="en-JM" sz="1800" dirty="0">
                <a:effectLst/>
                <a:latin typeface="LMRoman12"/>
              </a:rPr>
              <a:t>: Mean median differences in income by educational qualification </a:t>
            </a:r>
            <a:endParaRPr lang="en-JM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34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10E96-5DC1-E639-E63D-63355D5A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954" y="1753249"/>
            <a:ext cx="5277484" cy="9623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>
                <a:solidFill>
                  <a:srgbClr val="EBEBEB"/>
                </a:solidFill>
              </a:rPr>
              <a:t>Analysis of findings</a:t>
            </a:r>
            <a:br>
              <a:rPr lang="en-US" sz="3600" b="1" dirty="0">
                <a:solidFill>
                  <a:srgbClr val="EBEBEB"/>
                </a:solidFill>
              </a:rPr>
            </a:br>
            <a:r>
              <a:rPr lang="en-US" sz="3600" b="1" dirty="0">
                <a:solidFill>
                  <a:srgbClr val="EBEBEB"/>
                </a:solidFill>
              </a:rPr>
              <a:t>          </a:t>
            </a:r>
            <a:r>
              <a:rPr lang="en-US" sz="3600" b="1" dirty="0">
                <a:solidFill>
                  <a:schemeClr val="bg1"/>
                </a:solidFill>
              </a:rPr>
              <a:t>(4 of 6)</a:t>
            </a:r>
            <a:br>
              <a:rPr lang="en-US" sz="3600" b="1" dirty="0">
                <a:solidFill>
                  <a:schemeClr val="bg1"/>
                </a:solidFill>
              </a:rPr>
            </a:br>
            <a:endParaRPr lang="en-US" sz="3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DFC545E6-545B-DB36-7144-7B53088AC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81" y="2140260"/>
            <a:ext cx="6712635" cy="241782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7872F-C21E-B97C-8FE5-5D7E177F02BA}"/>
              </a:ext>
            </a:extLst>
          </p:cNvPr>
          <p:cNvSpPr txBox="1"/>
          <p:nvPr/>
        </p:nvSpPr>
        <p:spPr>
          <a:xfrm>
            <a:off x="7809954" y="3428767"/>
            <a:ext cx="4005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results provide statistical evidence that there was a significant difference for all levels of education.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EB363-3169-F0C1-3D91-DB8D1A801C03}"/>
              </a:ext>
            </a:extLst>
          </p:cNvPr>
          <p:cNvSpPr txBox="1"/>
          <p:nvPr/>
        </p:nvSpPr>
        <p:spPr>
          <a:xfrm>
            <a:off x="761206" y="4906094"/>
            <a:ext cx="5756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800" b="1" dirty="0">
                <a:effectLst/>
                <a:latin typeface="LMRoman12"/>
              </a:rPr>
              <a:t>Figure 4</a:t>
            </a:r>
            <a:r>
              <a:rPr lang="en-JM" sz="1800" dirty="0">
                <a:effectLst/>
                <a:latin typeface="LMRoman12"/>
              </a:rPr>
              <a:t>: Regression models on the mean median income differences by sex and educational qualification </a:t>
            </a:r>
            <a:endParaRPr lang="en-JM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4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01DA4-F41E-9970-C5FB-F4A8F992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5257"/>
            <a:ext cx="4651370" cy="1444752"/>
          </a:xfrm>
        </p:spPr>
        <p:txBody>
          <a:bodyPr anchor="b">
            <a:normAutofit fontScale="90000"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Analysis of findings</a:t>
            </a:r>
            <a:br>
              <a:rPr lang="en-US" sz="3200" b="1" dirty="0">
                <a:solidFill>
                  <a:srgbClr val="EBEBEB"/>
                </a:solidFill>
              </a:rPr>
            </a:br>
            <a:r>
              <a:rPr lang="en-US" sz="3200" b="1" dirty="0">
                <a:solidFill>
                  <a:srgbClr val="EBEBEB"/>
                </a:solidFill>
              </a:rPr>
              <a:t>          </a:t>
            </a:r>
            <a:r>
              <a:rPr lang="en-US" sz="3200" b="1" dirty="0">
                <a:solidFill>
                  <a:schemeClr val="bg1"/>
                </a:solidFill>
              </a:rPr>
              <a:t>(5 of 6)</a:t>
            </a:r>
            <a:br>
              <a:rPr lang="en-US" sz="3200" b="1" dirty="0">
                <a:solidFill>
                  <a:schemeClr val="bg1"/>
                </a:solidFill>
              </a:rPr>
            </a:br>
            <a:endParaRPr lang="en-US" sz="3200" dirty="0">
              <a:solidFill>
                <a:srgbClr val="EBEBEB"/>
              </a:solidFill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3F4BC686-0636-D5A2-FA27-4ED2114D6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29" y="2683823"/>
            <a:ext cx="3795292" cy="33359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The strongest association seen among those with professional degrees, in that, as median income for males increased, median income for females also increased (r = 0.95).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24BAADB-5AF4-1EAB-BE38-EC3809CB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1" y="1282535"/>
            <a:ext cx="7105200" cy="4778246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52853-76DE-5F85-DE74-432753623DF7}"/>
              </a:ext>
            </a:extLst>
          </p:cNvPr>
          <p:cNvSpPr txBox="1"/>
          <p:nvPr/>
        </p:nvSpPr>
        <p:spPr>
          <a:xfrm>
            <a:off x="4298869" y="5952743"/>
            <a:ext cx="7670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800" b="1" dirty="0">
                <a:effectLst/>
                <a:latin typeface="LMRoman12"/>
              </a:rPr>
              <a:t>Figure 5</a:t>
            </a:r>
            <a:r>
              <a:rPr lang="en-JM" sz="1800" dirty="0">
                <a:effectLst/>
                <a:latin typeface="LMRoman12"/>
              </a:rPr>
              <a:t>: Linear regression of male and female median income by educational qualification </a:t>
            </a:r>
            <a:endParaRPr lang="en-JM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6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8AB2D-C8AC-15D3-0B10-A47B88AF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684" y="1555668"/>
            <a:ext cx="4767279" cy="18397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EBEBEB"/>
                </a:solidFill>
              </a:rPr>
              <a:t>Analysis of findings </a:t>
            </a:r>
            <a:br>
              <a:rPr lang="en-US" sz="4400" b="1" dirty="0">
                <a:solidFill>
                  <a:srgbClr val="EBEBEB"/>
                </a:solidFill>
              </a:rPr>
            </a:br>
            <a:r>
              <a:rPr lang="en-US" sz="4000" b="1" dirty="0">
                <a:solidFill>
                  <a:srgbClr val="EBEBEB"/>
                </a:solidFill>
              </a:rPr>
              <a:t>(6 of 6)</a:t>
            </a:r>
            <a:endParaRPr lang="en-US" sz="4400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E4687F1-EE02-A4DE-CA00-25165F211A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88" r="1" b="1"/>
          <a:stretch/>
        </p:blipFill>
        <p:spPr>
          <a:xfrm>
            <a:off x="157187" y="224883"/>
            <a:ext cx="6722005" cy="4453995"/>
          </a:xfrm>
          <a:prstGeom prst="rect">
            <a:avLst/>
          </a:prstGeom>
          <a:effectLst/>
        </p:spPr>
      </p:pic>
      <p:sp>
        <p:nvSpPr>
          <p:cNvPr id="53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0E2611F-9351-A679-5771-5786177CC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845781" y="4678878"/>
            <a:ext cx="3867863" cy="204996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7A385-2C57-814E-27B5-1311032FA966}"/>
              </a:ext>
            </a:extLst>
          </p:cNvPr>
          <p:cNvSpPr txBox="1"/>
          <p:nvPr/>
        </p:nvSpPr>
        <p:spPr>
          <a:xfrm>
            <a:off x="7433953" y="3740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08BF8-1A85-1D58-395B-37445C93CCF1}"/>
              </a:ext>
            </a:extLst>
          </p:cNvPr>
          <p:cNvSpPr txBox="1"/>
          <p:nvPr/>
        </p:nvSpPr>
        <p:spPr>
          <a:xfrm>
            <a:off x="273075" y="70731"/>
            <a:ext cx="75629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600" b="1" dirty="0">
                <a:solidFill>
                  <a:schemeClr val="bg1"/>
                </a:solidFill>
                <a:effectLst/>
                <a:latin typeface="LMRoman12"/>
              </a:rPr>
              <a:t>Figure 6</a:t>
            </a:r>
            <a:r>
              <a:rPr lang="en-JM" sz="1600" dirty="0">
                <a:solidFill>
                  <a:schemeClr val="bg1"/>
                </a:solidFill>
                <a:effectLst/>
                <a:latin typeface="LMRoman12"/>
              </a:rPr>
              <a:t>: Mean median income differences by education qualification and year </a:t>
            </a:r>
            <a:endParaRPr lang="en-JM" sz="1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12ECE-8587-E1C2-A5E0-2205F6F11BFE}"/>
              </a:ext>
            </a:extLst>
          </p:cNvPr>
          <p:cNvSpPr txBox="1"/>
          <p:nvPr/>
        </p:nvSpPr>
        <p:spPr>
          <a:xfrm>
            <a:off x="7967141" y="3772633"/>
            <a:ext cx="342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progress towards a decrease in the mean median income gap for males and females at all levels of education as all differences were trending towards 0.</a:t>
            </a:r>
          </a:p>
        </p:txBody>
      </p:sp>
    </p:spTree>
    <p:extLst>
      <p:ext uri="{BB962C8B-B14F-4D97-AF65-F5344CB8AC3E}">
        <p14:creationId xmlns:p14="http://schemas.microsoft.com/office/powerpoint/2010/main" val="13850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9450-2918-4E7A-8E6E-DC591D618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dirty="0"/>
              <a:t>Conclusion (1 of 2)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E84FA4-5159-82E7-48FF-8682A48C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546759"/>
              </p:ext>
            </p:extLst>
          </p:nvPr>
        </p:nvGraphicFramePr>
        <p:xfrm>
          <a:off x="646110" y="1472540"/>
          <a:ext cx="10754201" cy="4723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0ED5D73-C7A4-BD22-014D-C7F2C8236A0F}"/>
              </a:ext>
            </a:extLst>
          </p:cNvPr>
          <p:cNvSpPr txBox="1"/>
          <p:nvPr/>
        </p:nvSpPr>
        <p:spPr>
          <a:xfrm>
            <a:off x="3847605" y="866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54344-BC10-8241-79E7-64A198FD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Conclusion (2 of 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8CD363-9FC3-EB16-6841-20F189536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7431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83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6637-5684-95CE-876D-981A070D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sz="3900" b="1"/>
              <a:t>Statement of the problem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FCFF283-D841-5376-77BE-25B8CE4A6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00" r="14757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B3B4-FE11-F4A6-2BBF-D96A85D14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26" y="2009994"/>
            <a:ext cx="3725388" cy="42187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JM" b="0" i="0" dirty="0">
              <a:effectLst/>
              <a:latin typeface="Noto Sans" panose="020B0604020202020204" pitchFamily="34" charset="0"/>
            </a:endParaRPr>
          </a:p>
          <a:p>
            <a:r>
              <a:rPr lang="en-JM" b="0" i="0" dirty="0">
                <a:effectLst/>
                <a:latin typeface="Noto Sans" panose="020B0604020202020204" pitchFamily="34" charset="0"/>
              </a:rPr>
              <a:t>In Canada, women </a:t>
            </a:r>
            <a:r>
              <a:rPr lang="en-JM" dirty="0">
                <a:latin typeface="Noto Sans" panose="020B0604020202020204" pitchFamily="34" charset="0"/>
              </a:rPr>
              <a:t>between</a:t>
            </a:r>
            <a:r>
              <a:rPr lang="en-JM" b="0" i="0" dirty="0">
                <a:effectLst/>
                <a:latin typeface="Noto Sans" panose="020B0604020202020204" pitchFamily="34" charset="0"/>
              </a:rPr>
              <a:t> 25 to 54 earned 13 % less per hour on average.</a:t>
            </a:r>
          </a:p>
          <a:p>
            <a:endParaRPr lang="en-JM" b="0" i="0" dirty="0">
              <a:effectLst/>
              <a:latin typeface="Noto Sans" panose="020B0604020202020204" pitchFamily="34" charset="0"/>
            </a:endParaRPr>
          </a:p>
          <a:p>
            <a:r>
              <a:rPr lang="en-US" dirty="0"/>
              <a:t>Despite women surpassing men in educational attainment in the country, the issue of income inequality persists. </a:t>
            </a:r>
            <a:endParaRPr lang="en-JM" dirty="0">
              <a:latin typeface="Noto Sans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7C48F-0635-3C66-76CD-CC49AF2E3747}"/>
              </a:ext>
            </a:extLst>
          </p:cNvPr>
          <p:cNvSpPr txBox="1"/>
          <p:nvPr/>
        </p:nvSpPr>
        <p:spPr>
          <a:xfrm>
            <a:off x="370114" y="6411686"/>
            <a:ext cx="38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Statistics Canada, 2019</a:t>
            </a:r>
          </a:p>
        </p:txBody>
      </p:sp>
    </p:spTree>
    <p:extLst>
      <p:ext uri="{BB962C8B-B14F-4D97-AF65-F5344CB8AC3E}">
        <p14:creationId xmlns:p14="http://schemas.microsoft.com/office/powerpoint/2010/main" val="211889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07FB-943E-C1A7-6CE3-B827D8B74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dirty="0"/>
              <a:t>Limitation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504EA7-156D-FDE8-2673-BE8EBBCCD0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358487"/>
              </p:ext>
            </p:extLst>
          </p:nvPr>
        </p:nvGraphicFramePr>
        <p:xfrm>
          <a:off x="646110" y="1401288"/>
          <a:ext cx="10504819" cy="4795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903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C9D28009-B874-E188-DCF0-04B4DF6D09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9C87D-D83E-C151-50DE-E7EBB6E49687}"/>
              </a:ext>
            </a:extLst>
          </p:cNvPr>
          <p:cNvSpPr txBox="1"/>
          <p:nvPr/>
        </p:nvSpPr>
        <p:spPr>
          <a:xfrm>
            <a:off x="327109" y="3086100"/>
            <a:ext cx="5191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6126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C7C6-6B0B-7B98-54B8-56A5BBA9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5" y="1317171"/>
            <a:ext cx="3943594" cy="4702629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"What influence does one’s educational qualification have on income among male and female graduates?"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205B9-5DE0-3F51-B63E-57B47C3D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906843"/>
            <a:ext cx="6495847" cy="3653913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29EA9B-F214-A2F8-A7C9-BFEC4A0E9EC8}"/>
              </a:ext>
            </a:extLst>
          </p:cNvPr>
          <p:cNvSpPr txBox="1"/>
          <p:nvPr/>
        </p:nvSpPr>
        <p:spPr>
          <a:xfrm>
            <a:off x="4702629" y="2035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4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2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AE89D-40A1-617E-72D8-B44F7998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511629"/>
            <a:ext cx="3610967" cy="5508171"/>
          </a:xfrm>
        </p:spPr>
        <p:txBody>
          <a:bodyPr anchor="ctr">
            <a:normAutofit/>
          </a:bodyPr>
          <a:lstStyle/>
          <a:p>
            <a:r>
              <a:rPr lang="en-US" sz="3200" b="1">
                <a:solidFill>
                  <a:srgbClr val="F2F2F2"/>
                </a:solidFill>
              </a:rPr>
              <a:t>Summary highlight (1 of 2)</a:t>
            </a:r>
          </a:p>
        </p:txBody>
      </p:sp>
      <p:sp>
        <p:nvSpPr>
          <p:cNvPr id="34" name="Freeform: Shape 14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0A931298-B20A-2444-F0A6-7760C7530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062695"/>
              </p:ext>
            </p:extLst>
          </p:nvPr>
        </p:nvGraphicFramePr>
        <p:xfrm>
          <a:off x="5048250" y="685800"/>
          <a:ext cx="649605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5523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55D2-7C19-F1EE-F82E-CCF6849D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dirty="0"/>
              <a:t>Summary highlight (2 of 2)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D10A12-F84A-C256-C6ED-6BC90F73D9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522887"/>
              </p:ext>
            </p:extLst>
          </p:nvPr>
        </p:nvGraphicFramePr>
        <p:xfrm>
          <a:off x="646111" y="1251857"/>
          <a:ext cx="10653260" cy="4944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104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BA7DF341-9BFB-A7D7-6EBB-A1616B29A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40000"/>
          </a:blip>
          <a:srcRect t="3695" b="9096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D34E-C5F1-6139-1769-4536BA36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5772F7-A023-73BE-BD88-9D2E0E593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0795559"/>
              </p:ext>
            </p:extLst>
          </p:nvPr>
        </p:nvGraphicFramePr>
        <p:xfrm>
          <a:off x="1103313" y="1442301"/>
          <a:ext cx="8947150" cy="4806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08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774C-A6CB-4098-A21F-98BB7483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7111"/>
          </a:xfrm>
        </p:spPr>
        <p:txBody>
          <a:bodyPr/>
          <a:lstStyle/>
          <a:p>
            <a:r>
              <a:rPr lang="en-US" b="1" dirty="0"/>
              <a:t>Variables of Interest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3DDE8-6D61-5F45-B15E-9B33B18EEF8C}"/>
              </a:ext>
            </a:extLst>
          </p:cNvPr>
          <p:cNvSpPr txBox="1"/>
          <p:nvPr/>
        </p:nvSpPr>
        <p:spPr>
          <a:xfrm>
            <a:off x="322943" y="314238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following variables were utilized to answer the research question: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2773544-B953-8A34-F93E-1932F853D4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788020"/>
              </p:ext>
            </p:extLst>
          </p:nvPr>
        </p:nvGraphicFramePr>
        <p:xfrm>
          <a:off x="3741057" y="9012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2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97803A60-580C-BC24-1F88-FDB554103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40000"/>
          </a:blip>
          <a:srcRect t="653" b="1476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68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</TotalTime>
  <Words>821</Words>
  <Application>Microsoft Office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Century Gothic</vt:lpstr>
      <vt:lpstr>LMRoman12</vt:lpstr>
      <vt:lpstr>Noto Sans</vt:lpstr>
      <vt:lpstr>Wingdings 3</vt:lpstr>
      <vt:lpstr>Ion</vt:lpstr>
      <vt:lpstr>PowerPoint Presentation</vt:lpstr>
      <vt:lpstr>Statement of the problem</vt:lpstr>
      <vt:lpstr>PowerPoint Presentation</vt:lpstr>
      <vt:lpstr>Summary highlight (1 of 2)</vt:lpstr>
      <vt:lpstr>Summary highlight (2 of 2)</vt:lpstr>
      <vt:lpstr>PowerPoint Presentation</vt:lpstr>
      <vt:lpstr>Data source</vt:lpstr>
      <vt:lpstr>Variables of Interest</vt:lpstr>
      <vt:lpstr>PowerPoint Presentation</vt:lpstr>
      <vt:lpstr>Data cleaning (1 of 2)</vt:lpstr>
      <vt:lpstr>Data cleaning (2 of 2)</vt:lpstr>
      <vt:lpstr>Analysis of findings (1 of 6)  </vt:lpstr>
      <vt:lpstr>Bivariate and inferential analysis</vt:lpstr>
      <vt:lpstr>Analysis of findings         (3 of 6)  </vt:lpstr>
      <vt:lpstr>Analysis of findings           (4 of 6) </vt:lpstr>
      <vt:lpstr>Analysis of findings           (5 of 6) </vt:lpstr>
      <vt:lpstr>Analysis of findings  (6 of 6)</vt:lpstr>
      <vt:lpstr>Conclusion (1 of 2)</vt:lpstr>
      <vt:lpstr>Conclusion (2 of 2)</vt:lpstr>
      <vt:lpstr>Limitation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examination of educational qualification on income among male and female graduates</dc:title>
  <dc:creator>Roy McPherson</dc:creator>
  <cp:lastModifiedBy>Roy</cp:lastModifiedBy>
  <cp:revision>2</cp:revision>
  <dcterms:created xsi:type="dcterms:W3CDTF">2022-11-24T20:41:39Z</dcterms:created>
  <dcterms:modified xsi:type="dcterms:W3CDTF">2023-02-02T21:23:40Z</dcterms:modified>
</cp:coreProperties>
</file>